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alabeloo" charset="1" panose="00000500000000000000"/>
      <p:regular r:id="rId16"/>
    </p:embeddedFont>
    <p:embeddedFont>
      <p:font typeface="Bobby Jones Condensed" charset="1" panose="00000000000000000000"/>
      <p:regular r:id="rId17"/>
    </p:embeddedFont>
    <p:embeddedFont>
      <p:font typeface="Cheddar" charset="1" panose="00000000000000000000"/>
      <p:regular r:id="rId18"/>
    </p:embeddedFont>
    <p:embeddedFont>
      <p:font typeface="Raleway" charset="1" panose="00000000000000000000"/>
      <p:regular r:id="rId19"/>
    </p:embeddedFont>
    <p:embeddedFont>
      <p:font typeface="Raleway Bold" charset="1" panose="00000000000000000000"/>
      <p:regular r:id="rId20"/>
    </p:embeddedFont>
    <p:embeddedFont>
      <p:font typeface="Chau Philomene" charset="1" panose="02000806040000020003"/>
      <p:regular r:id="rId21"/>
    </p:embeddedFont>
    <p:embeddedFont>
      <p:font typeface="Open Sans" charset="1" panose="020B0606030504020204"/>
      <p:regular r:id="rId22"/>
    </p:embeddedFont>
    <p:embeddedFont>
      <p:font typeface="Aileron" charset="1" panose="00000500000000000000"/>
      <p:regular r:id="rId23"/>
    </p:embeddedFont>
    <p:embeddedFont>
      <p:font typeface="Museo Moderno Ultra-Bold" charset="1" panose="00000000000000000000"/>
      <p:regular r:id="rId24"/>
    </p:embeddedFont>
    <p:embeddedFont>
      <p:font typeface="Capriola" charset="1" panose="02010603030502060004"/>
      <p:regular r:id="rId25"/>
    </p:embeddedFont>
    <p:embeddedFont>
      <p:font typeface="Museo Moderno Bold" charset="1" panose="00000000000000000000"/>
      <p:regular r:id="rId26"/>
    </p:embeddedFont>
    <p:embeddedFont>
      <p:font typeface="Roboto Bold"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VAGYDUf4euc.mp4" Type="http://schemas.openxmlformats.org/officeDocument/2006/relationships/video"/><Relationship Id="rId5" Target="../media/VAGYDUf4euc.mp4" Type="http://schemas.microsoft.com/office/2007/relationships/media"/><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grpSp>
        <p:nvGrpSpPr>
          <p:cNvPr name="Group 2" id="2"/>
          <p:cNvGrpSpPr/>
          <p:nvPr/>
        </p:nvGrpSpPr>
        <p:grpSpPr>
          <a:xfrm rot="0">
            <a:off x="-289006" y="-1223360"/>
            <a:ext cx="18577006" cy="2722945"/>
            <a:chOff x="0" y="0"/>
            <a:chExt cx="4892709" cy="717154"/>
          </a:xfrm>
        </p:grpSpPr>
        <p:sp>
          <p:nvSpPr>
            <p:cNvPr name="Freeform 3" id="3"/>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4" id="4"/>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420265" y="-563509"/>
            <a:ext cx="817430" cy="2583829"/>
          </a:xfrm>
          <a:custGeom>
            <a:avLst/>
            <a:gdLst/>
            <a:ahLst/>
            <a:cxnLst/>
            <a:rect r="r" b="b" t="t" l="l"/>
            <a:pathLst>
              <a:path h="2583829" w="817430">
                <a:moveTo>
                  <a:pt x="0" y="0"/>
                </a:moveTo>
                <a:lnTo>
                  <a:pt x="817430" y="0"/>
                </a:lnTo>
                <a:lnTo>
                  <a:pt x="817430" y="2583828"/>
                </a:lnTo>
                <a:lnTo>
                  <a:pt x="0" y="2583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14257" y="3676815"/>
            <a:ext cx="13900304" cy="3549223"/>
          </a:xfrm>
          <a:prstGeom prst="rect">
            <a:avLst/>
          </a:prstGeom>
        </p:spPr>
        <p:txBody>
          <a:bodyPr anchor="t" rtlCol="false" tIns="0" lIns="0" bIns="0" rIns="0">
            <a:spAutoFit/>
          </a:bodyPr>
          <a:lstStyle/>
          <a:p>
            <a:pPr algn="ctr">
              <a:lnSpc>
                <a:spcPts val="29073"/>
              </a:lnSpc>
            </a:pPr>
            <a:r>
              <a:rPr lang="en-US" sz="20766">
                <a:solidFill>
                  <a:srgbClr val="FFBF00"/>
                </a:solidFill>
                <a:latin typeface="Balabeloo"/>
                <a:ea typeface="Balabeloo"/>
                <a:cs typeface="Balabeloo"/>
                <a:sym typeface="Balabeloo"/>
              </a:rPr>
              <a:t>Sim</a:t>
            </a:r>
            <a:r>
              <a:rPr lang="en-US" sz="20766">
                <a:solidFill>
                  <a:srgbClr val="03B926"/>
                </a:solidFill>
                <a:latin typeface="Balabeloo"/>
                <a:ea typeface="Balabeloo"/>
                <a:cs typeface="Balabeloo"/>
                <a:sym typeface="Balabeloo"/>
              </a:rPr>
              <a:t>on</a:t>
            </a:r>
            <a:r>
              <a:rPr lang="en-US" sz="20766">
                <a:solidFill>
                  <a:srgbClr val="FFFFFF"/>
                </a:solidFill>
                <a:latin typeface="Balabeloo"/>
                <a:ea typeface="Balabeloo"/>
                <a:cs typeface="Balabeloo"/>
                <a:sym typeface="Balabeloo"/>
              </a:rPr>
              <a:t>  </a:t>
            </a:r>
            <a:r>
              <a:rPr lang="en-US" sz="20766">
                <a:solidFill>
                  <a:srgbClr val="0073FB"/>
                </a:solidFill>
                <a:latin typeface="Balabeloo"/>
                <a:ea typeface="Balabeloo"/>
                <a:cs typeface="Balabeloo"/>
                <a:sym typeface="Balabeloo"/>
              </a:rPr>
              <a:t>di</a:t>
            </a:r>
            <a:r>
              <a:rPr lang="en-US" sz="20766">
                <a:solidFill>
                  <a:srgbClr val="FF4545"/>
                </a:solidFill>
                <a:latin typeface="Balabeloo"/>
                <a:ea typeface="Balabeloo"/>
                <a:cs typeface="Balabeloo"/>
                <a:sym typeface="Balabeloo"/>
              </a:rPr>
              <a:t>cE</a:t>
            </a:r>
          </a:p>
        </p:txBody>
      </p:sp>
      <p:sp>
        <p:nvSpPr>
          <p:cNvPr name="TextBox 7" id="7"/>
          <p:cNvSpPr txBox="true"/>
          <p:nvPr/>
        </p:nvSpPr>
        <p:spPr>
          <a:xfrm rot="0">
            <a:off x="7116514" y="3378365"/>
            <a:ext cx="4054972" cy="688975"/>
          </a:xfrm>
          <a:prstGeom prst="rect">
            <a:avLst/>
          </a:prstGeom>
        </p:spPr>
        <p:txBody>
          <a:bodyPr anchor="t" rtlCol="false" tIns="0" lIns="0" bIns="0" rIns="0">
            <a:spAutoFit/>
          </a:bodyPr>
          <a:lstStyle/>
          <a:p>
            <a:pPr algn="ctr">
              <a:lnSpc>
                <a:spcPts val="5599"/>
              </a:lnSpc>
            </a:pPr>
            <a:r>
              <a:rPr lang="en-US" sz="3999">
                <a:solidFill>
                  <a:srgbClr val="FCFCFD"/>
                </a:solidFill>
                <a:latin typeface="Bobby Jones Condensed"/>
                <a:ea typeface="Bobby Jones Condensed"/>
                <a:cs typeface="Bobby Jones Condensed"/>
                <a:sym typeface="Bobby Jones Condensed"/>
              </a:rPr>
              <a:t>pROYECTO</a:t>
            </a:r>
          </a:p>
        </p:txBody>
      </p:sp>
      <p:sp>
        <p:nvSpPr>
          <p:cNvPr name="TextBox 8" id="8"/>
          <p:cNvSpPr txBox="true"/>
          <p:nvPr/>
        </p:nvSpPr>
        <p:spPr>
          <a:xfrm rot="0">
            <a:off x="7116514" y="6838688"/>
            <a:ext cx="4054972" cy="688975"/>
          </a:xfrm>
          <a:prstGeom prst="rect">
            <a:avLst/>
          </a:prstGeom>
        </p:spPr>
        <p:txBody>
          <a:bodyPr anchor="t" rtlCol="false" tIns="0" lIns="0" bIns="0" rIns="0">
            <a:spAutoFit/>
          </a:bodyPr>
          <a:lstStyle/>
          <a:p>
            <a:pPr algn="ctr">
              <a:lnSpc>
                <a:spcPts val="5599"/>
              </a:lnSpc>
            </a:pPr>
            <a:r>
              <a:rPr lang="en-US" sz="3999">
                <a:solidFill>
                  <a:srgbClr val="FCFCFD"/>
                </a:solidFill>
                <a:latin typeface="Bobby Jones Condensed"/>
                <a:ea typeface="Bobby Jones Condensed"/>
                <a:cs typeface="Bobby Jones Condensed"/>
                <a:sym typeface="Bobby Jones Condensed"/>
              </a:rPr>
              <a:t>grupo 4- 4° 2DA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6148" y="138113"/>
            <a:ext cx="18420296" cy="12205288"/>
            <a:chOff x="0" y="0"/>
            <a:chExt cx="24560395" cy="16273718"/>
          </a:xfrm>
        </p:grpSpPr>
        <p:sp>
          <p:nvSpPr>
            <p:cNvPr name="Freeform 3" id="3"/>
            <p:cNvSpPr/>
            <p:nvPr/>
          </p:nvSpPr>
          <p:spPr>
            <a:xfrm flipH="false" flipV="false" rot="0">
              <a:off x="0" y="0"/>
              <a:ext cx="24560395" cy="16273718"/>
            </a:xfrm>
            <a:custGeom>
              <a:avLst/>
              <a:gdLst/>
              <a:ahLst/>
              <a:cxnLst/>
              <a:rect r="r" b="b" t="t" l="l"/>
              <a:pathLst>
                <a:path h="16273718" w="24560395">
                  <a:moveTo>
                    <a:pt x="0" y="0"/>
                  </a:moveTo>
                  <a:lnTo>
                    <a:pt x="24560395" y="0"/>
                  </a:lnTo>
                  <a:lnTo>
                    <a:pt x="24560395" y="16273718"/>
                  </a:lnTo>
                  <a:lnTo>
                    <a:pt x="0" y="16273718"/>
                  </a:lnTo>
                  <a:lnTo>
                    <a:pt x="0" y="0"/>
                  </a:lnTo>
                  <a:close/>
                </a:path>
              </a:pathLst>
            </a:custGeom>
            <a:blipFill>
              <a:blip r:embed="rId2">
                <a:alphaModFix amt="88000"/>
              </a:blip>
              <a:stretch>
                <a:fillRect l="-7" t="0" r="-7" b="0"/>
              </a:stretch>
            </a:blipFill>
          </p:spPr>
        </p:sp>
      </p:gr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1055" t="0" r="1055" b="0"/>
          <a:stretch>
            <a:fillRect/>
          </a:stretch>
        </p:blipFill>
        <p:spPr>
          <a:xfrm flipH="false" flipV="false" rot="0">
            <a:off x="5171368" y="2167006"/>
            <a:ext cx="7274517" cy="4188953"/>
          </a:xfrm>
          <a:prstGeom prst="rect">
            <a:avLst/>
          </a:prstGeom>
        </p:spPr>
      </p:pic>
      <p:grpSp>
        <p:nvGrpSpPr>
          <p:cNvPr name="Group 5" id="5"/>
          <p:cNvGrpSpPr/>
          <p:nvPr/>
        </p:nvGrpSpPr>
        <p:grpSpPr>
          <a:xfrm rot="0">
            <a:off x="-289006" y="-1223360"/>
            <a:ext cx="18577006" cy="2722945"/>
            <a:chOff x="0" y="0"/>
            <a:chExt cx="24769341" cy="3630594"/>
          </a:xfrm>
        </p:grpSpPr>
        <p:grpSp>
          <p:nvGrpSpPr>
            <p:cNvPr name="Group 6" id="6"/>
            <p:cNvGrpSpPr/>
            <p:nvPr/>
          </p:nvGrpSpPr>
          <p:grpSpPr>
            <a:xfrm rot="0">
              <a:off x="0" y="0"/>
              <a:ext cx="24769341" cy="3630594"/>
              <a:chOff x="0" y="0"/>
              <a:chExt cx="4892709" cy="717154"/>
            </a:xfrm>
          </p:grpSpPr>
          <p:sp>
            <p:nvSpPr>
              <p:cNvPr name="Freeform 7" id="7"/>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8" id="8"/>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0" id="10"/>
          <p:cNvSpPr txBox="true"/>
          <p:nvPr/>
        </p:nvSpPr>
        <p:spPr>
          <a:xfrm rot="0">
            <a:off x="4396954" y="7241013"/>
            <a:ext cx="9494092" cy="2900830"/>
          </a:xfrm>
          <a:prstGeom prst="rect">
            <a:avLst/>
          </a:prstGeom>
        </p:spPr>
        <p:txBody>
          <a:bodyPr anchor="t" rtlCol="false" tIns="0" lIns="0" bIns="0" rIns="0">
            <a:spAutoFit/>
          </a:bodyPr>
          <a:lstStyle/>
          <a:p>
            <a:pPr algn="ctr">
              <a:lnSpc>
                <a:spcPts val="10859"/>
              </a:lnSpc>
            </a:pPr>
            <a:r>
              <a:rPr lang="en-US" sz="13084">
                <a:solidFill>
                  <a:srgbClr val="03B926">
                    <a:alpha val="84706"/>
                  </a:srgbClr>
                </a:solidFill>
                <a:latin typeface="Balabeloo"/>
                <a:ea typeface="Balabeloo"/>
                <a:cs typeface="Balabeloo"/>
                <a:sym typeface="Balabeloo"/>
              </a:rPr>
              <a:t>¡Gra</a:t>
            </a:r>
            <a:r>
              <a:rPr lang="en-US" sz="13084">
                <a:solidFill>
                  <a:srgbClr val="FFBF00">
                    <a:alpha val="84706"/>
                  </a:srgbClr>
                </a:solidFill>
                <a:latin typeface="Balabeloo"/>
                <a:ea typeface="Balabeloo"/>
                <a:cs typeface="Balabeloo"/>
                <a:sym typeface="Balabeloo"/>
              </a:rPr>
              <a:t>ci</a:t>
            </a:r>
            <a:r>
              <a:rPr lang="en-US" sz="13084">
                <a:solidFill>
                  <a:srgbClr val="FF4545">
                    <a:alpha val="84706"/>
                  </a:srgbClr>
                </a:solidFill>
                <a:latin typeface="Balabeloo"/>
                <a:ea typeface="Balabeloo"/>
                <a:cs typeface="Balabeloo"/>
                <a:sym typeface="Balabeloo"/>
              </a:rPr>
              <a:t>as</a:t>
            </a:r>
            <a:r>
              <a:rPr lang="en-US" sz="13084">
                <a:solidFill>
                  <a:srgbClr val="FFBF00">
                    <a:alpha val="84706"/>
                  </a:srgbClr>
                </a:solidFill>
                <a:latin typeface="Balabeloo"/>
                <a:ea typeface="Balabeloo"/>
                <a:cs typeface="Balabeloo"/>
                <a:sym typeface="Balabeloo"/>
              </a:rPr>
              <a:t> </a:t>
            </a:r>
            <a:r>
              <a:rPr lang="en-US" sz="13084">
                <a:solidFill>
                  <a:srgbClr val="0073FB">
                    <a:alpha val="84706"/>
                  </a:srgbClr>
                </a:solidFill>
                <a:latin typeface="Balabeloo"/>
                <a:ea typeface="Balabeloo"/>
                <a:cs typeface="Balabeloo"/>
                <a:sym typeface="Balabeloo"/>
              </a:rPr>
              <a:t>por</a:t>
            </a:r>
            <a:r>
              <a:rPr lang="en-US" sz="13084">
                <a:solidFill>
                  <a:srgbClr val="FFBF00">
                    <a:alpha val="84706"/>
                  </a:srgbClr>
                </a:solidFill>
                <a:latin typeface="Balabeloo"/>
                <a:ea typeface="Balabeloo"/>
                <a:cs typeface="Balabeloo"/>
                <a:sym typeface="Balabeloo"/>
              </a:rPr>
              <a:t> veR!</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0">
            <a:off x="14145366" y="3610922"/>
            <a:ext cx="1073686" cy="1073686"/>
          </a:xfrm>
          <a:custGeom>
            <a:avLst/>
            <a:gdLst/>
            <a:ahLst/>
            <a:cxnLst/>
            <a:rect r="r" b="b" t="t" l="l"/>
            <a:pathLst>
              <a:path h="1073686" w="1073686">
                <a:moveTo>
                  <a:pt x="0" y="0"/>
                </a:moveTo>
                <a:lnTo>
                  <a:pt x="1073686" y="0"/>
                </a:lnTo>
                <a:lnTo>
                  <a:pt x="1073686" y="1073686"/>
                </a:lnTo>
                <a:lnTo>
                  <a:pt x="0" y="1073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73625" y="7400126"/>
            <a:ext cx="1073686" cy="1073686"/>
          </a:xfrm>
          <a:custGeom>
            <a:avLst/>
            <a:gdLst/>
            <a:ahLst/>
            <a:cxnLst/>
            <a:rect r="r" b="b" t="t" l="l"/>
            <a:pathLst>
              <a:path h="1073686" w="1073686">
                <a:moveTo>
                  <a:pt x="0" y="0"/>
                </a:moveTo>
                <a:lnTo>
                  <a:pt x="1073686" y="0"/>
                </a:lnTo>
                <a:lnTo>
                  <a:pt x="1073686" y="1073686"/>
                </a:lnTo>
                <a:lnTo>
                  <a:pt x="0" y="1073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09228" y="7400126"/>
            <a:ext cx="1073686" cy="1073686"/>
          </a:xfrm>
          <a:custGeom>
            <a:avLst/>
            <a:gdLst/>
            <a:ahLst/>
            <a:cxnLst/>
            <a:rect r="r" b="b" t="t" l="l"/>
            <a:pathLst>
              <a:path h="1073686" w="1073686">
                <a:moveTo>
                  <a:pt x="0" y="0"/>
                </a:moveTo>
                <a:lnTo>
                  <a:pt x="1073686" y="0"/>
                </a:lnTo>
                <a:lnTo>
                  <a:pt x="1073686" y="1073686"/>
                </a:lnTo>
                <a:lnTo>
                  <a:pt x="0" y="1073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673625" y="3610922"/>
            <a:ext cx="1073686" cy="1073686"/>
          </a:xfrm>
          <a:custGeom>
            <a:avLst/>
            <a:gdLst/>
            <a:ahLst/>
            <a:cxnLst/>
            <a:rect r="r" b="b" t="t" l="l"/>
            <a:pathLst>
              <a:path h="1073686" w="1073686">
                <a:moveTo>
                  <a:pt x="0" y="0"/>
                </a:moveTo>
                <a:lnTo>
                  <a:pt x="1073686" y="0"/>
                </a:lnTo>
                <a:lnTo>
                  <a:pt x="1073686" y="1073686"/>
                </a:lnTo>
                <a:lnTo>
                  <a:pt x="0" y="1073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409228" y="3610922"/>
            <a:ext cx="1073686" cy="1073686"/>
          </a:xfrm>
          <a:custGeom>
            <a:avLst/>
            <a:gdLst/>
            <a:ahLst/>
            <a:cxnLst/>
            <a:rect r="r" b="b" t="t" l="l"/>
            <a:pathLst>
              <a:path h="1073686" w="1073686">
                <a:moveTo>
                  <a:pt x="0" y="0"/>
                </a:moveTo>
                <a:lnTo>
                  <a:pt x="1073686" y="0"/>
                </a:lnTo>
                <a:lnTo>
                  <a:pt x="1073686" y="1073686"/>
                </a:lnTo>
                <a:lnTo>
                  <a:pt x="0" y="1073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289006" y="-1223360"/>
            <a:ext cx="18577006" cy="2722945"/>
            <a:chOff x="0" y="0"/>
            <a:chExt cx="24769341" cy="3630594"/>
          </a:xfrm>
        </p:grpSpPr>
        <p:grpSp>
          <p:nvGrpSpPr>
            <p:cNvPr name="Group 8" id="8"/>
            <p:cNvGrpSpPr/>
            <p:nvPr/>
          </p:nvGrpSpPr>
          <p:grpSpPr>
            <a:xfrm rot="0">
              <a:off x="0" y="0"/>
              <a:ext cx="24769341" cy="3630594"/>
              <a:chOff x="0" y="0"/>
              <a:chExt cx="4892709" cy="717154"/>
            </a:xfrm>
          </p:grpSpPr>
          <p:sp>
            <p:nvSpPr>
              <p:cNvPr name="Freeform 9" id="9"/>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10" id="10"/>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2" id="12"/>
          <p:cNvSpPr txBox="true"/>
          <p:nvPr/>
        </p:nvSpPr>
        <p:spPr>
          <a:xfrm rot="0">
            <a:off x="1028700" y="4995544"/>
            <a:ext cx="4976802" cy="875830"/>
          </a:xfrm>
          <a:prstGeom prst="rect">
            <a:avLst/>
          </a:prstGeom>
        </p:spPr>
        <p:txBody>
          <a:bodyPr anchor="t" rtlCol="false" tIns="0" lIns="0" bIns="0" rIns="0">
            <a:spAutoFit/>
          </a:bodyPr>
          <a:lstStyle/>
          <a:p>
            <a:pPr algn="l" marL="0" indent="0" lvl="1">
              <a:lnSpc>
                <a:spcPts val="5332"/>
              </a:lnSpc>
              <a:spcBef>
                <a:spcPct val="0"/>
              </a:spcBef>
            </a:pPr>
            <a:r>
              <a:rPr lang="en-US" sz="6503" spc="-227">
                <a:solidFill>
                  <a:srgbClr val="03B926"/>
                </a:solidFill>
                <a:latin typeface="Cheddar"/>
                <a:ea typeface="Cheddar"/>
                <a:cs typeface="Cheddar"/>
                <a:sym typeface="Cheddar"/>
              </a:rPr>
              <a:t>RAMIRO AVERBUJ</a:t>
            </a:r>
          </a:p>
        </p:txBody>
      </p:sp>
      <p:sp>
        <p:nvSpPr>
          <p:cNvPr name="TextBox 13" id="13"/>
          <p:cNvSpPr txBox="true"/>
          <p:nvPr/>
        </p:nvSpPr>
        <p:spPr>
          <a:xfrm rot="0">
            <a:off x="6544977" y="4995708"/>
            <a:ext cx="4909040" cy="875666"/>
          </a:xfrm>
          <a:prstGeom prst="rect">
            <a:avLst/>
          </a:prstGeom>
        </p:spPr>
        <p:txBody>
          <a:bodyPr anchor="t" rtlCol="false" tIns="0" lIns="0" bIns="0" rIns="0">
            <a:spAutoFit/>
          </a:bodyPr>
          <a:lstStyle/>
          <a:p>
            <a:pPr algn="l" marL="0" indent="0" lvl="1">
              <a:lnSpc>
                <a:spcPts val="5330"/>
              </a:lnSpc>
              <a:spcBef>
                <a:spcPct val="0"/>
              </a:spcBef>
            </a:pPr>
            <a:r>
              <a:rPr lang="en-US" sz="6500" spc="-227">
                <a:solidFill>
                  <a:srgbClr val="FF4545"/>
                </a:solidFill>
                <a:latin typeface="Cheddar"/>
                <a:ea typeface="Cheddar"/>
                <a:cs typeface="Cheddar"/>
                <a:sym typeface="Cheddar"/>
              </a:rPr>
              <a:t>LEANDRO DELGADO</a:t>
            </a:r>
          </a:p>
        </p:txBody>
      </p:sp>
      <p:sp>
        <p:nvSpPr>
          <p:cNvPr name="TextBox 14" id="14"/>
          <p:cNvSpPr txBox="true"/>
          <p:nvPr/>
        </p:nvSpPr>
        <p:spPr>
          <a:xfrm rot="0">
            <a:off x="12535202" y="4995708"/>
            <a:ext cx="5367700" cy="875666"/>
          </a:xfrm>
          <a:prstGeom prst="rect">
            <a:avLst/>
          </a:prstGeom>
        </p:spPr>
        <p:txBody>
          <a:bodyPr anchor="t" rtlCol="false" tIns="0" lIns="0" bIns="0" rIns="0">
            <a:spAutoFit/>
          </a:bodyPr>
          <a:lstStyle/>
          <a:p>
            <a:pPr algn="l" marL="0" indent="0" lvl="1">
              <a:lnSpc>
                <a:spcPts val="5330"/>
              </a:lnSpc>
              <a:spcBef>
                <a:spcPct val="0"/>
              </a:spcBef>
            </a:pPr>
            <a:r>
              <a:rPr lang="en-US" sz="6500" spc="-227">
                <a:solidFill>
                  <a:srgbClr val="0073FB"/>
                </a:solidFill>
                <a:latin typeface="Cheddar"/>
                <a:ea typeface="Cheddar"/>
                <a:cs typeface="Cheddar"/>
                <a:sym typeface="Cheddar"/>
              </a:rPr>
              <a:t>RODRIGO ACEVEDO</a:t>
            </a:r>
          </a:p>
        </p:txBody>
      </p:sp>
      <p:sp>
        <p:nvSpPr>
          <p:cNvPr name="TextBox 15" id="15"/>
          <p:cNvSpPr txBox="true"/>
          <p:nvPr/>
        </p:nvSpPr>
        <p:spPr>
          <a:xfrm rot="0">
            <a:off x="1104284" y="8788137"/>
            <a:ext cx="4212368" cy="875665"/>
          </a:xfrm>
          <a:prstGeom prst="rect">
            <a:avLst/>
          </a:prstGeom>
        </p:spPr>
        <p:txBody>
          <a:bodyPr anchor="t" rtlCol="false" tIns="0" lIns="0" bIns="0" rIns="0">
            <a:spAutoFit/>
          </a:bodyPr>
          <a:lstStyle/>
          <a:p>
            <a:pPr algn="l" marL="0" indent="0" lvl="1">
              <a:lnSpc>
                <a:spcPts val="5330"/>
              </a:lnSpc>
              <a:spcBef>
                <a:spcPct val="0"/>
              </a:spcBef>
            </a:pPr>
            <a:r>
              <a:rPr lang="en-US" sz="6500" spc="-227">
                <a:solidFill>
                  <a:srgbClr val="FFBF00"/>
                </a:solidFill>
                <a:latin typeface="Cheddar"/>
                <a:ea typeface="Cheddar"/>
                <a:cs typeface="Cheddar"/>
                <a:sym typeface="Cheddar"/>
              </a:rPr>
              <a:t>ADRIÁN HIDALGO</a:t>
            </a:r>
          </a:p>
        </p:txBody>
      </p:sp>
      <p:sp>
        <p:nvSpPr>
          <p:cNvPr name="TextBox 16" id="16"/>
          <p:cNvSpPr txBox="true"/>
          <p:nvPr/>
        </p:nvSpPr>
        <p:spPr>
          <a:xfrm rot="0">
            <a:off x="6938171" y="8788137"/>
            <a:ext cx="4015799" cy="875665"/>
          </a:xfrm>
          <a:prstGeom prst="rect">
            <a:avLst/>
          </a:prstGeom>
        </p:spPr>
        <p:txBody>
          <a:bodyPr anchor="t" rtlCol="false" tIns="0" lIns="0" bIns="0" rIns="0">
            <a:spAutoFit/>
          </a:bodyPr>
          <a:lstStyle/>
          <a:p>
            <a:pPr algn="l" marL="0" indent="0" lvl="1">
              <a:lnSpc>
                <a:spcPts val="5330"/>
              </a:lnSpc>
              <a:spcBef>
                <a:spcPct val="0"/>
              </a:spcBef>
            </a:pPr>
            <a:r>
              <a:rPr lang="en-US" sz="6500" spc="-227">
                <a:solidFill>
                  <a:srgbClr val="D06FF9"/>
                </a:solidFill>
                <a:latin typeface="Cheddar"/>
                <a:ea typeface="Cheddar"/>
                <a:cs typeface="Cheddar"/>
                <a:sym typeface="Cheddar"/>
              </a:rPr>
              <a:t>DAIANA RIVERA</a:t>
            </a:r>
          </a:p>
        </p:txBody>
      </p:sp>
      <p:sp>
        <p:nvSpPr>
          <p:cNvPr name="TextBox 17" id="17"/>
          <p:cNvSpPr txBox="true"/>
          <p:nvPr/>
        </p:nvSpPr>
        <p:spPr>
          <a:xfrm rot="0">
            <a:off x="6723377" y="2167904"/>
            <a:ext cx="4054972" cy="688975"/>
          </a:xfrm>
          <a:prstGeom prst="rect">
            <a:avLst/>
          </a:prstGeom>
        </p:spPr>
        <p:txBody>
          <a:bodyPr anchor="t" rtlCol="false" tIns="0" lIns="0" bIns="0" rIns="0">
            <a:spAutoFit/>
          </a:bodyPr>
          <a:lstStyle/>
          <a:p>
            <a:pPr algn="ctr">
              <a:lnSpc>
                <a:spcPts val="5599"/>
              </a:lnSpc>
            </a:pPr>
            <a:r>
              <a:rPr lang="en-US" sz="3999">
                <a:solidFill>
                  <a:srgbClr val="FCFCFD"/>
                </a:solidFill>
                <a:latin typeface="Bobby Jones Condensed"/>
                <a:ea typeface="Bobby Jones Condensed"/>
                <a:cs typeface="Bobby Jones Condensed"/>
                <a:sym typeface="Bobby Jones Condensed"/>
              </a:rPr>
              <a:t>Nuestro equipo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3630" y="368260"/>
            <a:ext cx="15600741" cy="3216058"/>
            <a:chOff x="0" y="0"/>
            <a:chExt cx="20800988" cy="4288077"/>
          </a:xfrm>
        </p:grpSpPr>
        <p:sp>
          <p:nvSpPr>
            <p:cNvPr name="TextBox 3" id="3"/>
            <p:cNvSpPr txBox="true"/>
            <p:nvPr/>
          </p:nvSpPr>
          <p:spPr>
            <a:xfrm rot="0">
              <a:off x="0" y="1658422"/>
              <a:ext cx="20800988" cy="2191939"/>
            </a:xfrm>
            <a:prstGeom prst="rect">
              <a:avLst/>
            </a:prstGeom>
          </p:spPr>
          <p:txBody>
            <a:bodyPr anchor="t" rtlCol="false" tIns="0" lIns="0" bIns="0" rIns="0">
              <a:spAutoFit/>
            </a:bodyPr>
            <a:lstStyle/>
            <a:p>
              <a:pPr algn="ctr">
                <a:lnSpc>
                  <a:spcPts val="13732"/>
                </a:lnSpc>
              </a:pPr>
              <a:r>
                <a:rPr lang="en-US" sz="9808">
                  <a:solidFill>
                    <a:srgbClr val="03B926"/>
                  </a:solidFill>
                  <a:latin typeface="Balabeloo"/>
                  <a:ea typeface="Balabeloo"/>
                  <a:cs typeface="Balabeloo"/>
                  <a:sym typeface="Balabeloo"/>
                </a:rPr>
                <a:t>Idea </a:t>
              </a:r>
              <a:r>
                <a:rPr lang="en-US" sz="9808">
                  <a:solidFill>
                    <a:srgbClr val="FFBF00"/>
                  </a:solidFill>
                  <a:latin typeface="Balabeloo"/>
                  <a:ea typeface="Balabeloo"/>
                  <a:cs typeface="Balabeloo"/>
                  <a:sym typeface="Balabeloo"/>
                </a:rPr>
                <a:t>sobre</a:t>
              </a:r>
              <a:r>
                <a:rPr lang="en-US" sz="9808">
                  <a:solidFill>
                    <a:srgbClr val="FCFCFD"/>
                  </a:solidFill>
                  <a:latin typeface="Balabeloo"/>
                  <a:ea typeface="Balabeloo"/>
                  <a:cs typeface="Balabeloo"/>
                  <a:sym typeface="Balabeloo"/>
                </a:rPr>
                <a:t> </a:t>
              </a:r>
              <a:r>
                <a:rPr lang="en-US" sz="9808">
                  <a:solidFill>
                    <a:srgbClr val="FF4545"/>
                  </a:solidFill>
                  <a:latin typeface="Balabeloo"/>
                  <a:ea typeface="Balabeloo"/>
                  <a:cs typeface="Balabeloo"/>
                  <a:sym typeface="Balabeloo"/>
                </a:rPr>
                <a:t>el</a:t>
              </a:r>
              <a:r>
                <a:rPr lang="en-US" sz="9808">
                  <a:solidFill>
                    <a:srgbClr val="FCFCFD"/>
                  </a:solidFill>
                  <a:latin typeface="Balabeloo"/>
                  <a:ea typeface="Balabeloo"/>
                  <a:cs typeface="Balabeloo"/>
                  <a:sym typeface="Balabeloo"/>
                </a:rPr>
                <a:t> </a:t>
              </a:r>
              <a:r>
                <a:rPr lang="en-US" sz="9808">
                  <a:solidFill>
                    <a:srgbClr val="0073FB"/>
                  </a:solidFill>
                  <a:latin typeface="Balabeloo"/>
                  <a:ea typeface="Balabeloo"/>
                  <a:cs typeface="Balabeloo"/>
                  <a:sym typeface="Balabeloo"/>
                </a:rPr>
                <a:t>proyectO</a:t>
              </a:r>
            </a:p>
          </p:txBody>
        </p:sp>
        <p:sp>
          <p:nvSpPr>
            <p:cNvPr name="TextBox 4" id="4"/>
            <p:cNvSpPr txBox="true"/>
            <p:nvPr/>
          </p:nvSpPr>
          <p:spPr>
            <a:xfrm rot="-5400000">
              <a:off x="9455849" y="1466038"/>
              <a:ext cx="4288077" cy="1356002"/>
            </a:xfrm>
            <a:prstGeom prst="rect">
              <a:avLst/>
            </a:prstGeom>
          </p:spPr>
          <p:txBody>
            <a:bodyPr anchor="t" rtlCol="false" tIns="0" lIns="0" bIns="0" rIns="0">
              <a:spAutoFit/>
            </a:bodyPr>
            <a:lstStyle/>
            <a:p>
              <a:pPr algn="ctr">
                <a:lnSpc>
                  <a:spcPts val="8560"/>
                </a:lnSpc>
              </a:pPr>
            </a:p>
          </p:txBody>
        </p:sp>
      </p:grpSp>
      <p:grpSp>
        <p:nvGrpSpPr>
          <p:cNvPr name="Group 5" id="5"/>
          <p:cNvGrpSpPr/>
          <p:nvPr/>
        </p:nvGrpSpPr>
        <p:grpSpPr>
          <a:xfrm rot="0">
            <a:off x="-289006" y="-1223360"/>
            <a:ext cx="18577006" cy="2722945"/>
            <a:chOff x="0" y="0"/>
            <a:chExt cx="24769341" cy="3630594"/>
          </a:xfrm>
        </p:grpSpPr>
        <p:grpSp>
          <p:nvGrpSpPr>
            <p:cNvPr name="Group 6" id="6"/>
            <p:cNvGrpSpPr/>
            <p:nvPr/>
          </p:nvGrpSpPr>
          <p:grpSpPr>
            <a:xfrm rot="0">
              <a:off x="0" y="0"/>
              <a:ext cx="24769341" cy="3630594"/>
              <a:chOff x="0" y="0"/>
              <a:chExt cx="4892709" cy="717154"/>
            </a:xfrm>
          </p:grpSpPr>
          <p:sp>
            <p:nvSpPr>
              <p:cNvPr name="Freeform 7" id="7"/>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8" id="8"/>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491093" y="3327604"/>
            <a:ext cx="6045898" cy="604589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29452" y="0"/>
                  </a:moveTo>
                  <a:lnTo>
                    <a:pt x="783348" y="0"/>
                  </a:lnTo>
                  <a:cubicBezTo>
                    <a:pt x="791159" y="0"/>
                    <a:pt x="798650" y="3103"/>
                    <a:pt x="804174" y="8626"/>
                  </a:cubicBezTo>
                  <a:cubicBezTo>
                    <a:pt x="809697" y="14150"/>
                    <a:pt x="812800" y="21641"/>
                    <a:pt x="812800" y="29452"/>
                  </a:cubicBezTo>
                  <a:lnTo>
                    <a:pt x="812800" y="783348"/>
                  </a:lnTo>
                  <a:cubicBezTo>
                    <a:pt x="812800" y="791159"/>
                    <a:pt x="809697" y="798650"/>
                    <a:pt x="804174" y="804174"/>
                  </a:cubicBezTo>
                  <a:cubicBezTo>
                    <a:pt x="798650" y="809697"/>
                    <a:pt x="791159" y="812800"/>
                    <a:pt x="783348" y="812800"/>
                  </a:cubicBezTo>
                  <a:lnTo>
                    <a:pt x="29452" y="812800"/>
                  </a:lnTo>
                  <a:cubicBezTo>
                    <a:pt x="21641" y="812800"/>
                    <a:pt x="14150" y="809697"/>
                    <a:pt x="8626" y="804174"/>
                  </a:cubicBezTo>
                  <a:cubicBezTo>
                    <a:pt x="3103" y="798650"/>
                    <a:pt x="0" y="791159"/>
                    <a:pt x="0" y="783348"/>
                  </a:cubicBezTo>
                  <a:lnTo>
                    <a:pt x="0" y="29452"/>
                  </a:lnTo>
                  <a:cubicBezTo>
                    <a:pt x="0" y="21641"/>
                    <a:pt x="3103" y="14150"/>
                    <a:pt x="8626" y="8626"/>
                  </a:cubicBezTo>
                  <a:cubicBezTo>
                    <a:pt x="14150" y="3103"/>
                    <a:pt x="21641" y="0"/>
                    <a:pt x="29452" y="0"/>
                  </a:cubicBezTo>
                  <a:close/>
                </a:path>
              </a:pathLst>
            </a:custGeom>
            <a:blipFill>
              <a:blip r:embed="rId4"/>
              <a:stretch>
                <a:fillRect l="-31179" t="0" r="-1670" b="0"/>
              </a:stretch>
            </a:blipFill>
            <a:ln w="38100" cap="rnd">
              <a:solidFill>
                <a:srgbClr val="FCFCFD"/>
              </a:solidFill>
              <a:prstDash val="solid"/>
              <a:round/>
            </a:ln>
          </p:spPr>
        </p:sp>
      </p:grpSp>
      <p:sp>
        <p:nvSpPr>
          <p:cNvPr name="TextBox 12" id="12"/>
          <p:cNvSpPr txBox="true"/>
          <p:nvPr/>
        </p:nvSpPr>
        <p:spPr>
          <a:xfrm rot="0">
            <a:off x="6945070" y="3346450"/>
            <a:ext cx="10736636" cy="3508375"/>
          </a:xfrm>
          <a:prstGeom prst="rect">
            <a:avLst/>
          </a:prstGeom>
        </p:spPr>
        <p:txBody>
          <a:bodyPr anchor="t" rtlCol="false" tIns="0" lIns="0" bIns="0" rIns="0">
            <a:spAutoFit/>
          </a:bodyPr>
          <a:lstStyle/>
          <a:p>
            <a:pPr algn="l">
              <a:lnSpc>
                <a:spcPts val="5600"/>
              </a:lnSpc>
            </a:pPr>
            <a:r>
              <a:rPr lang="en-US" sz="4000">
                <a:solidFill>
                  <a:srgbClr val="FFFFFF"/>
                </a:solidFill>
                <a:latin typeface="Raleway"/>
                <a:ea typeface="Raleway"/>
                <a:cs typeface="Raleway"/>
                <a:sym typeface="Raleway"/>
              </a:rPr>
              <a:t>Recreamos el clásico juego de memoria Simón Dice usando Arduino. Diseñamos el circuito en Tinkercad y utilizamos</a:t>
            </a:r>
            <a:r>
              <a:rPr lang="en-US" sz="4000" b="true">
                <a:solidFill>
                  <a:srgbClr val="FFFFFF"/>
                </a:solidFill>
                <a:latin typeface="Raleway Bold"/>
                <a:ea typeface="Raleway Bold"/>
                <a:cs typeface="Raleway Bold"/>
                <a:sym typeface="Raleway Bold"/>
              </a:rPr>
              <a:t> LEDs, un buzzer, botones y una pantalla LCD </a:t>
            </a:r>
            <a:r>
              <a:rPr lang="en-US" sz="4000">
                <a:solidFill>
                  <a:srgbClr val="FFFFFF"/>
                </a:solidFill>
                <a:latin typeface="Raleway"/>
                <a:ea typeface="Raleway"/>
                <a:cs typeface="Raleway"/>
                <a:sym typeface="Raleway"/>
              </a:rPr>
              <a:t>para crear una experiencia interactiva y progresiva</a:t>
            </a:r>
          </a:p>
        </p:txBody>
      </p:sp>
      <p:sp>
        <p:nvSpPr>
          <p:cNvPr name="TextBox 13" id="13"/>
          <p:cNvSpPr txBox="true"/>
          <p:nvPr/>
        </p:nvSpPr>
        <p:spPr>
          <a:xfrm rot="0">
            <a:off x="7213874" y="7538352"/>
            <a:ext cx="8989413" cy="1835150"/>
          </a:xfrm>
          <a:prstGeom prst="rect">
            <a:avLst/>
          </a:prstGeom>
        </p:spPr>
        <p:txBody>
          <a:bodyPr anchor="t" rtlCol="false" tIns="0" lIns="0" bIns="0" rIns="0">
            <a:spAutoFit/>
          </a:bodyPr>
          <a:lstStyle/>
          <a:p>
            <a:pPr algn="just">
              <a:lnSpc>
                <a:spcPts val="4900"/>
              </a:lnSpc>
            </a:pPr>
            <a:r>
              <a:rPr lang="en-US" sz="3500">
                <a:solidFill>
                  <a:srgbClr val="FFFFFF"/>
                </a:solidFill>
                <a:latin typeface="Chau Philomene"/>
                <a:ea typeface="Chau Philomene"/>
                <a:cs typeface="Chau Philomene"/>
                <a:sym typeface="Chau Philomene"/>
              </a:rPr>
              <a:t>OBJETIVO: Desafiar la memoria del usuario con secuencias de luces cada vez más complejas y mostrar el puntaje en tiempo real.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3630" y="138113"/>
            <a:ext cx="15600741" cy="3216058"/>
            <a:chOff x="0" y="0"/>
            <a:chExt cx="20800988" cy="4288077"/>
          </a:xfrm>
        </p:grpSpPr>
        <p:sp>
          <p:nvSpPr>
            <p:cNvPr name="TextBox 3" id="3"/>
            <p:cNvSpPr txBox="true"/>
            <p:nvPr/>
          </p:nvSpPr>
          <p:spPr>
            <a:xfrm rot="0">
              <a:off x="0" y="1658422"/>
              <a:ext cx="20800988" cy="2191939"/>
            </a:xfrm>
            <a:prstGeom prst="rect">
              <a:avLst/>
            </a:prstGeom>
          </p:spPr>
          <p:txBody>
            <a:bodyPr anchor="t" rtlCol="false" tIns="0" lIns="0" bIns="0" rIns="0">
              <a:spAutoFit/>
            </a:bodyPr>
            <a:lstStyle/>
            <a:p>
              <a:pPr algn="ctr">
                <a:lnSpc>
                  <a:spcPts val="13732"/>
                </a:lnSpc>
              </a:pPr>
              <a:r>
                <a:rPr lang="en-US" sz="9808">
                  <a:solidFill>
                    <a:srgbClr val="03B926"/>
                  </a:solidFill>
                  <a:latin typeface="Balabeloo"/>
                  <a:ea typeface="Balabeloo"/>
                  <a:cs typeface="Balabeloo"/>
                  <a:sym typeface="Balabeloo"/>
                </a:rPr>
                <a:t>Como</a:t>
              </a:r>
              <a:r>
                <a:rPr lang="en-US" sz="9808">
                  <a:solidFill>
                    <a:srgbClr val="000000"/>
                  </a:solidFill>
                  <a:latin typeface="Balabeloo"/>
                  <a:ea typeface="Balabeloo"/>
                  <a:cs typeface="Balabeloo"/>
                  <a:sym typeface="Balabeloo"/>
                </a:rPr>
                <a:t> </a:t>
              </a:r>
              <a:r>
                <a:rPr lang="en-US" sz="9808">
                  <a:solidFill>
                    <a:srgbClr val="FFBF00"/>
                  </a:solidFill>
                  <a:latin typeface="Balabeloo"/>
                  <a:ea typeface="Balabeloo"/>
                  <a:cs typeface="Balabeloo"/>
                  <a:sym typeface="Balabeloo"/>
                </a:rPr>
                <a:t>se</a:t>
              </a:r>
              <a:r>
                <a:rPr lang="en-US" sz="9808">
                  <a:solidFill>
                    <a:srgbClr val="000000"/>
                  </a:solidFill>
                  <a:latin typeface="Balabeloo"/>
                  <a:ea typeface="Balabeloo"/>
                  <a:cs typeface="Balabeloo"/>
                  <a:sym typeface="Balabeloo"/>
                </a:rPr>
                <a:t> </a:t>
              </a:r>
              <a:r>
                <a:rPr lang="en-US" sz="9808">
                  <a:solidFill>
                    <a:srgbClr val="FF4545"/>
                  </a:solidFill>
                  <a:latin typeface="Balabeloo"/>
                  <a:ea typeface="Balabeloo"/>
                  <a:cs typeface="Balabeloo"/>
                  <a:sym typeface="Balabeloo"/>
                </a:rPr>
                <a:t>tra</a:t>
              </a:r>
              <a:r>
                <a:rPr lang="en-US" sz="9808">
                  <a:solidFill>
                    <a:srgbClr val="0073FB"/>
                  </a:solidFill>
                  <a:latin typeface="Balabeloo"/>
                  <a:ea typeface="Balabeloo"/>
                  <a:cs typeface="Balabeloo"/>
                  <a:sym typeface="Balabeloo"/>
                </a:rPr>
                <a:t>bajO</a:t>
              </a:r>
            </a:p>
          </p:txBody>
        </p:sp>
        <p:sp>
          <p:nvSpPr>
            <p:cNvPr name="TextBox 4" id="4"/>
            <p:cNvSpPr txBox="true"/>
            <p:nvPr/>
          </p:nvSpPr>
          <p:spPr>
            <a:xfrm rot="-5400000">
              <a:off x="9455849" y="1466038"/>
              <a:ext cx="4288077" cy="1356002"/>
            </a:xfrm>
            <a:prstGeom prst="rect">
              <a:avLst/>
            </a:prstGeom>
          </p:spPr>
          <p:txBody>
            <a:bodyPr anchor="t" rtlCol="false" tIns="0" lIns="0" bIns="0" rIns="0">
              <a:spAutoFit/>
            </a:bodyPr>
            <a:lstStyle/>
            <a:p>
              <a:pPr algn="ctr">
                <a:lnSpc>
                  <a:spcPts val="8560"/>
                </a:lnSpc>
              </a:pPr>
            </a:p>
          </p:txBody>
        </p:sp>
      </p:grpSp>
      <p:grpSp>
        <p:nvGrpSpPr>
          <p:cNvPr name="Group 5" id="5"/>
          <p:cNvGrpSpPr/>
          <p:nvPr/>
        </p:nvGrpSpPr>
        <p:grpSpPr>
          <a:xfrm rot="0">
            <a:off x="-289006" y="-1223360"/>
            <a:ext cx="18577006" cy="2722945"/>
            <a:chOff x="0" y="0"/>
            <a:chExt cx="24769341" cy="3630594"/>
          </a:xfrm>
        </p:grpSpPr>
        <p:grpSp>
          <p:nvGrpSpPr>
            <p:cNvPr name="Group 6" id="6"/>
            <p:cNvGrpSpPr/>
            <p:nvPr/>
          </p:nvGrpSpPr>
          <p:grpSpPr>
            <a:xfrm rot="0">
              <a:off x="0" y="0"/>
              <a:ext cx="24769341" cy="3630594"/>
              <a:chOff x="0" y="0"/>
              <a:chExt cx="4892709" cy="717154"/>
            </a:xfrm>
          </p:grpSpPr>
          <p:sp>
            <p:nvSpPr>
              <p:cNvPr name="Freeform 7" id="7"/>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8" id="8"/>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6581980" y="3137400"/>
            <a:ext cx="11454440" cy="4918075"/>
          </a:xfrm>
          <a:prstGeom prst="rect">
            <a:avLst/>
          </a:prstGeom>
        </p:spPr>
        <p:txBody>
          <a:bodyPr anchor="t" rtlCol="false" tIns="0" lIns="0" bIns="0" rIns="0">
            <a:spAutoFit/>
          </a:bodyPr>
          <a:lstStyle/>
          <a:p>
            <a:pPr algn="l">
              <a:lnSpc>
                <a:spcPts val="5600"/>
              </a:lnSpc>
            </a:pPr>
            <a:r>
              <a:rPr lang="en-US" sz="4000">
                <a:solidFill>
                  <a:srgbClr val="FFFFFF"/>
                </a:solidFill>
                <a:latin typeface="Raleway"/>
                <a:ea typeface="Raleway"/>
                <a:cs typeface="Raleway"/>
                <a:sym typeface="Raleway"/>
              </a:rPr>
              <a:t>Cada miembro del equipo contribuyó de manera significativa al proyecto, dividiendo las tareas para avanzar de manera efectiva, Lo más valioso fue la colaboración constante entre todos, Nadie dejó de aportar, y eso es algo grandioso, porque todos estuvimos comprometidos y aplicados. </a:t>
            </a:r>
          </a:p>
        </p:txBody>
      </p:sp>
      <p:sp>
        <p:nvSpPr>
          <p:cNvPr name="TextBox 11" id="11"/>
          <p:cNvSpPr txBox="true"/>
          <p:nvPr/>
        </p:nvSpPr>
        <p:spPr>
          <a:xfrm rot="0">
            <a:off x="6142156" y="8464063"/>
            <a:ext cx="11894263" cy="1216025"/>
          </a:xfrm>
          <a:prstGeom prst="rect">
            <a:avLst/>
          </a:prstGeom>
        </p:spPr>
        <p:txBody>
          <a:bodyPr anchor="t" rtlCol="false" tIns="0" lIns="0" bIns="0" rIns="0">
            <a:spAutoFit/>
          </a:bodyPr>
          <a:lstStyle/>
          <a:p>
            <a:pPr algn="ctr">
              <a:lnSpc>
                <a:spcPts val="4900"/>
              </a:lnSpc>
            </a:pPr>
            <a:r>
              <a:rPr lang="en-US" sz="3500">
                <a:solidFill>
                  <a:srgbClr val="FFFFFF"/>
                </a:solidFill>
                <a:latin typeface="Chau Philomene"/>
                <a:ea typeface="Chau Philomene"/>
                <a:cs typeface="Chau Philomene"/>
                <a:sym typeface="Chau Philomene"/>
              </a:rPr>
              <a:t>Estoy muy agradecida por mi equipo, ya que, sin su dedicación y trabajo en conjunto, este proyecto no hubiera sido lo que fue.</a:t>
            </a:r>
            <a:r>
              <a:rPr lang="en-US" sz="3500">
                <a:solidFill>
                  <a:srgbClr val="FFFFFF"/>
                </a:solidFill>
                <a:latin typeface="Chau Philomene"/>
                <a:ea typeface="Chau Philomene"/>
                <a:cs typeface="Chau Philomene"/>
                <a:sym typeface="Chau Philomene"/>
              </a:rPr>
              <a:t> </a:t>
            </a:r>
          </a:p>
        </p:txBody>
      </p:sp>
      <p:grpSp>
        <p:nvGrpSpPr>
          <p:cNvPr name="Group 12" id="12"/>
          <p:cNvGrpSpPr/>
          <p:nvPr/>
        </p:nvGrpSpPr>
        <p:grpSpPr>
          <a:xfrm rot="0">
            <a:off x="403729" y="3354171"/>
            <a:ext cx="5194100" cy="6478804"/>
            <a:chOff x="0" y="0"/>
            <a:chExt cx="698286" cy="870999"/>
          </a:xfrm>
        </p:grpSpPr>
        <p:sp>
          <p:nvSpPr>
            <p:cNvPr name="Freeform 13" id="13"/>
            <p:cNvSpPr/>
            <p:nvPr/>
          </p:nvSpPr>
          <p:spPr>
            <a:xfrm flipH="false" flipV="false" rot="0">
              <a:off x="0" y="0"/>
              <a:ext cx="698286" cy="870999"/>
            </a:xfrm>
            <a:custGeom>
              <a:avLst/>
              <a:gdLst/>
              <a:ahLst/>
              <a:cxnLst/>
              <a:rect r="r" b="b" t="t" l="l"/>
              <a:pathLst>
                <a:path h="870999" w="698286">
                  <a:moveTo>
                    <a:pt x="34282" y="0"/>
                  </a:moveTo>
                  <a:lnTo>
                    <a:pt x="664004" y="0"/>
                  </a:lnTo>
                  <a:cubicBezTo>
                    <a:pt x="682937" y="0"/>
                    <a:pt x="698286" y="15349"/>
                    <a:pt x="698286" y="34282"/>
                  </a:cubicBezTo>
                  <a:lnTo>
                    <a:pt x="698286" y="836717"/>
                  </a:lnTo>
                  <a:cubicBezTo>
                    <a:pt x="698286" y="845809"/>
                    <a:pt x="694674" y="854529"/>
                    <a:pt x="688245" y="860958"/>
                  </a:cubicBezTo>
                  <a:cubicBezTo>
                    <a:pt x="681816" y="867387"/>
                    <a:pt x="673096" y="870999"/>
                    <a:pt x="664004" y="870999"/>
                  </a:cubicBezTo>
                  <a:lnTo>
                    <a:pt x="34282" y="870999"/>
                  </a:lnTo>
                  <a:cubicBezTo>
                    <a:pt x="25190" y="870999"/>
                    <a:pt x="16470" y="867387"/>
                    <a:pt x="10041" y="860958"/>
                  </a:cubicBezTo>
                  <a:cubicBezTo>
                    <a:pt x="3612" y="854529"/>
                    <a:pt x="0" y="845809"/>
                    <a:pt x="0" y="836717"/>
                  </a:cubicBezTo>
                  <a:lnTo>
                    <a:pt x="0" y="34282"/>
                  </a:lnTo>
                  <a:cubicBezTo>
                    <a:pt x="0" y="25190"/>
                    <a:pt x="3612" y="16470"/>
                    <a:pt x="10041" y="10041"/>
                  </a:cubicBezTo>
                  <a:cubicBezTo>
                    <a:pt x="16470" y="3612"/>
                    <a:pt x="25190" y="0"/>
                    <a:pt x="34282" y="0"/>
                  </a:cubicBezTo>
                  <a:close/>
                </a:path>
              </a:pathLst>
            </a:custGeom>
            <a:blipFill>
              <a:blip r:embed="rId4"/>
              <a:stretch>
                <a:fillRect l="0" t="-21882" r="0" b="-21882"/>
              </a:stretch>
            </a:blipFill>
            <a:ln w="38100" cap="rnd">
              <a:solidFill>
                <a:srgbClr val="FCFCFD"/>
              </a:solidFill>
              <a:prstDash val="solid"/>
              <a:round/>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3630" y="138113"/>
            <a:ext cx="15600741" cy="3216058"/>
            <a:chOff x="0" y="0"/>
            <a:chExt cx="20800988" cy="4288077"/>
          </a:xfrm>
        </p:grpSpPr>
        <p:sp>
          <p:nvSpPr>
            <p:cNvPr name="TextBox 3" id="3"/>
            <p:cNvSpPr txBox="true"/>
            <p:nvPr/>
          </p:nvSpPr>
          <p:spPr>
            <a:xfrm rot="0">
              <a:off x="0" y="1658422"/>
              <a:ext cx="20800988" cy="2191939"/>
            </a:xfrm>
            <a:prstGeom prst="rect">
              <a:avLst/>
            </a:prstGeom>
          </p:spPr>
          <p:txBody>
            <a:bodyPr anchor="t" rtlCol="false" tIns="0" lIns="0" bIns="0" rIns="0">
              <a:spAutoFit/>
            </a:bodyPr>
            <a:lstStyle/>
            <a:p>
              <a:pPr algn="ctr">
                <a:lnSpc>
                  <a:spcPts val="13732"/>
                </a:lnSpc>
              </a:pPr>
              <a:r>
                <a:rPr lang="en-US" sz="9808">
                  <a:solidFill>
                    <a:srgbClr val="03B926"/>
                  </a:solidFill>
                  <a:latin typeface="Balabeloo"/>
                  <a:ea typeface="Balabeloo"/>
                  <a:cs typeface="Balabeloo"/>
                  <a:sym typeface="Balabeloo"/>
                </a:rPr>
                <a:t>Or</a:t>
              </a:r>
              <a:r>
                <a:rPr lang="en-US" sz="9808">
                  <a:solidFill>
                    <a:srgbClr val="FFBF00"/>
                  </a:solidFill>
                  <a:latin typeface="Balabeloo"/>
                  <a:ea typeface="Balabeloo"/>
                  <a:cs typeface="Balabeloo"/>
                  <a:sym typeface="Balabeloo"/>
                </a:rPr>
                <a:t>ga</a:t>
              </a:r>
              <a:r>
                <a:rPr lang="en-US" sz="9808">
                  <a:solidFill>
                    <a:srgbClr val="FF4545"/>
                  </a:solidFill>
                  <a:latin typeface="Balabeloo"/>
                  <a:ea typeface="Balabeloo"/>
                  <a:cs typeface="Balabeloo"/>
                  <a:sym typeface="Balabeloo"/>
                </a:rPr>
                <a:t>ni</a:t>
              </a:r>
              <a:r>
                <a:rPr lang="en-US" sz="9808">
                  <a:solidFill>
                    <a:srgbClr val="0073FB"/>
                  </a:solidFill>
                  <a:latin typeface="Balabeloo"/>
                  <a:ea typeface="Balabeloo"/>
                  <a:cs typeface="Balabeloo"/>
                  <a:sym typeface="Balabeloo"/>
                </a:rPr>
                <a:t>za</a:t>
              </a:r>
              <a:r>
                <a:rPr lang="en-US" sz="9808">
                  <a:solidFill>
                    <a:srgbClr val="03B926"/>
                  </a:solidFill>
                  <a:latin typeface="Balabeloo"/>
                  <a:ea typeface="Balabeloo"/>
                  <a:cs typeface="Balabeloo"/>
                  <a:sym typeface="Balabeloo"/>
                </a:rPr>
                <a:t>ci</a:t>
              </a:r>
              <a:r>
                <a:rPr lang="en-US" sz="9808">
                  <a:solidFill>
                    <a:srgbClr val="FFBF00"/>
                  </a:solidFill>
                  <a:latin typeface="Balabeloo"/>
                  <a:ea typeface="Balabeloo"/>
                  <a:cs typeface="Balabeloo"/>
                  <a:sym typeface="Balabeloo"/>
                </a:rPr>
                <a:t>on</a:t>
              </a:r>
              <a:r>
                <a:rPr lang="en-US" sz="9808">
                  <a:solidFill>
                    <a:srgbClr val="03B926"/>
                  </a:solidFill>
                  <a:latin typeface="Balabeloo"/>
                  <a:ea typeface="Balabeloo"/>
                  <a:cs typeface="Balabeloo"/>
                  <a:sym typeface="Balabeloo"/>
                </a:rPr>
                <a:t> </a:t>
              </a:r>
              <a:r>
                <a:rPr lang="en-US" sz="9808">
                  <a:solidFill>
                    <a:srgbClr val="FF4545"/>
                  </a:solidFill>
                  <a:latin typeface="Balabeloo"/>
                  <a:ea typeface="Balabeloo"/>
                  <a:cs typeface="Balabeloo"/>
                  <a:sym typeface="Balabeloo"/>
                </a:rPr>
                <a:t>y</a:t>
              </a:r>
              <a:r>
                <a:rPr lang="en-US" sz="9808">
                  <a:solidFill>
                    <a:srgbClr val="03B926"/>
                  </a:solidFill>
                  <a:latin typeface="Balabeloo"/>
                  <a:ea typeface="Balabeloo"/>
                  <a:cs typeface="Balabeloo"/>
                  <a:sym typeface="Balabeloo"/>
                </a:rPr>
                <a:t> </a:t>
              </a:r>
              <a:r>
                <a:rPr lang="en-US" sz="9808">
                  <a:solidFill>
                    <a:srgbClr val="0073FB"/>
                  </a:solidFill>
                  <a:latin typeface="Balabeloo"/>
                  <a:ea typeface="Balabeloo"/>
                  <a:cs typeface="Balabeloo"/>
                  <a:sym typeface="Balabeloo"/>
                </a:rPr>
                <a:t>Ta</a:t>
              </a:r>
              <a:r>
                <a:rPr lang="en-US" sz="9808">
                  <a:solidFill>
                    <a:srgbClr val="03B926"/>
                  </a:solidFill>
                  <a:latin typeface="Balabeloo"/>
                  <a:ea typeface="Balabeloo"/>
                  <a:cs typeface="Balabeloo"/>
                  <a:sym typeface="Balabeloo"/>
                </a:rPr>
                <a:t>re</a:t>
              </a:r>
              <a:r>
                <a:rPr lang="en-US" sz="9808">
                  <a:solidFill>
                    <a:srgbClr val="FFBF00"/>
                  </a:solidFill>
                  <a:latin typeface="Balabeloo"/>
                  <a:ea typeface="Balabeloo"/>
                  <a:cs typeface="Balabeloo"/>
                  <a:sym typeface="Balabeloo"/>
                </a:rPr>
                <a:t>aS  </a:t>
              </a:r>
            </a:p>
          </p:txBody>
        </p:sp>
        <p:sp>
          <p:nvSpPr>
            <p:cNvPr name="TextBox 4" id="4"/>
            <p:cNvSpPr txBox="true"/>
            <p:nvPr/>
          </p:nvSpPr>
          <p:spPr>
            <a:xfrm rot="-5400000">
              <a:off x="9455849" y="1466038"/>
              <a:ext cx="4288077" cy="1356002"/>
            </a:xfrm>
            <a:prstGeom prst="rect">
              <a:avLst/>
            </a:prstGeom>
          </p:spPr>
          <p:txBody>
            <a:bodyPr anchor="t" rtlCol="false" tIns="0" lIns="0" bIns="0" rIns="0">
              <a:spAutoFit/>
            </a:bodyPr>
            <a:lstStyle/>
            <a:p>
              <a:pPr algn="ctr">
                <a:lnSpc>
                  <a:spcPts val="8560"/>
                </a:lnSpc>
              </a:pPr>
            </a:p>
          </p:txBody>
        </p:sp>
      </p:grpSp>
      <p:grpSp>
        <p:nvGrpSpPr>
          <p:cNvPr name="Group 5" id="5"/>
          <p:cNvGrpSpPr/>
          <p:nvPr/>
        </p:nvGrpSpPr>
        <p:grpSpPr>
          <a:xfrm rot="0">
            <a:off x="-289006" y="-1223360"/>
            <a:ext cx="18577006" cy="2722945"/>
            <a:chOff x="0" y="0"/>
            <a:chExt cx="24769341" cy="3630594"/>
          </a:xfrm>
        </p:grpSpPr>
        <p:grpSp>
          <p:nvGrpSpPr>
            <p:cNvPr name="Group 6" id="6"/>
            <p:cNvGrpSpPr/>
            <p:nvPr/>
          </p:nvGrpSpPr>
          <p:grpSpPr>
            <a:xfrm rot="0">
              <a:off x="0" y="0"/>
              <a:ext cx="24769341" cy="3630594"/>
              <a:chOff x="0" y="0"/>
              <a:chExt cx="4892709" cy="717154"/>
            </a:xfrm>
          </p:grpSpPr>
          <p:sp>
            <p:nvSpPr>
              <p:cNvPr name="Freeform 7" id="7"/>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8" id="8"/>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1028700" y="3297021"/>
            <a:ext cx="8173434" cy="15811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Ramiro: Se encargó de integrar el LCD y ajustar el código "Ayudé a integrar el LCD y ajustar el código.".</a:t>
            </a:r>
          </a:p>
        </p:txBody>
      </p:sp>
      <p:sp>
        <p:nvSpPr>
          <p:cNvPr name="TextBox 11" id="11"/>
          <p:cNvSpPr txBox="true"/>
          <p:nvPr/>
        </p:nvSpPr>
        <p:spPr>
          <a:xfrm rot="0">
            <a:off x="1028700" y="7416220"/>
            <a:ext cx="7216653" cy="26479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Rodrigo: Desarrolló el circuito de prueba en Tinkercad y creó el modelo 3D. "Trabajé en el circuito de prueba y el modelo 3D."</a:t>
            </a:r>
          </a:p>
          <a:p>
            <a:pPr algn="l">
              <a:lnSpc>
                <a:spcPts val="4200"/>
              </a:lnSpc>
            </a:pPr>
          </a:p>
        </p:txBody>
      </p:sp>
      <p:sp>
        <p:nvSpPr>
          <p:cNvPr name="TextBox 12" id="12"/>
          <p:cNvSpPr txBox="true"/>
          <p:nvPr/>
        </p:nvSpPr>
        <p:spPr>
          <a:xfrm rot="0">
            <a:off x="1028700" y="5501108"/>
            <a:ext cx="7216653" cy="15811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Adrián: Hizo los bocetos iniciales  "Hice los bocetos iniciales y mejoré el diseño."</a:t>
            </a:r>
          </a:p>
          <a:p>
            <a:pPr algn="l">
              <a:lnSpc>
                <a:spcPts val="4200"/>
              </a:lnSpc>
            </a:pPr>
          </a:p>
        </p:txBody>
      </p:sp>
      <p:sp>
        <p:nvSpPr>
          <p:cNvPr name="TextBox 13" id="13"/>
          <p:cNvSpPr txBox="true"/>
          <p:nvPr/>
        </p:nvSpPr>
        <p:spPr>
          <a:xfrm rot="0">
            <a:off x="10050384" y="7143750"/>
            <a:ext cx="7216653" cy="21145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Lean: Codificó las características del proyecto y colaboró en las conexiones físicas. "Codifiqué las características y ayudé con las conexiones."</a:t>
            </a:r>
          </a:p>
        </p:txBody>
      </p:sp>
      <p:sp>
        <p:nvSpPr>
          <p:cNvPr name="TextBox 14" id="14"/>
          <p:cNvSpPr txBox="true"/>
          <p:nvPr/>
        </p:nvSpPr>
        <p:spPr>
          <a:xfrm rot="0">
            <a:off x="10050384" y="3241928"/>
            <a:ext cx="7208916" cy="3181350"/>
          </a:xfrm>
          <a:prstGeom prst="rect">
            <a:avLst/>
          </a:prstGeom>
        </p:spPr>
        <p:txBody>
          <a:bodyPr anchor="t" rtlCol="false" tIns="0" lIns="0" bIns="0" rIns="0">
            <a:spAutoFit/>
          </a:bodyPr>
          <a:lstStyle/>
          <a:p>
            <a:pPr algn="l">
              <a:lnSpc>
                <a:spcPts val="4200"/>
              </a:lnSpc>
            </a:pPr>
            <a:r>
              <a:rPr lang="en-US" sz="3000">
                <a:solidFill>
                  <a:srgbClr val="FFFFFF"/>
                </a:solidFill>
                <a:latin typeface="Open Sans"/>
                <a:ea typeface="Open Sans"/>
                <a:cs typeface="Open Sans"/>
                <a:sym typeface="Open Sans"/>
              </a:rPr>
              <a:t>Daiana: Crear la presentación en Canva y ayudó a medir las piezas físicas</a:t>
            </a:r>
          </a:p>
          <a:p>
            <a:pPr algn="l">
              <a:lnSpc>
                <a:spcPts val="4200"/>
              </a:lnSpc>
            </a:pPr>
            <a:r>
              <a:rPr lang="en-US" sz="3000">
                <a:solidFill>
                  <a:srgbClr val="FFFFFF"/>
                </a:solidFill>
                <a:latin typeface="Open Sans"/>
                <a:ea typeface="Open Sans"/>
                <a:cs typeface="Open Sans"/>
                <a:sym typeface="Open Sans"/>
              </a:rPr>
              <a:t> “Me encargué de organizar la informacion, hacer la presentacion y asegurarme de que no nos retrasáramos.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1652" y="-4612448"/>
            <a:ext cx="18288000" cy="6112034"/>
          </a:xfrm>
          <a:custGeom>
            <a:avLst/>
            <a:gdLst/>
            <a:ahLst/>
            <a:cxnLst/>
            <a:rect r="r" b="b" t="t" l="l"/>
            <a:pathLst>
              <a:path h="6112034" w="18288000">
                <a:moveTo>
                  <a:pt x="0" y="0"/>
                </a:moveTo>
                <a:lnTo>
                  <a:pt x="18288000" y="0"/>
                </a:lnTo>
                <a:lnTo>
                  <a:pt x="18288000" y="6112034"/>
                </a:lnTo>
                <a:lnTo>
                  <a:pt x="0" y="6112034"/>
                </a:lnTo>
                <a:lnTo>
                  <a:pt x="0" y="0"/>
                </a:lnTo>
                <a:close/>
              </a:path>
            </a:pathLst>
          </a:custGeom>
          <a:blipFill>
            <a:blip r:embed="rId2">
              <a:alphaModFix amt="19999"/>
            </a:blip>
            <a:stretch>
              <a:fillRect l="-15811" t="-92812" r="0" b="-67394"/>
            </a:stretch>
          </a:blipFill>
        </p:spPr>
      </p:sp>
      <p:grpSp>
        <p:nvGrpSpPr>
          <p:cNvPr name="Group 3" id="3"/>
          <p:cNvGrpSpPr/>
          <p:nvPr/>
        </p:nvGrpSpPr>
        <p:grpSpPr>
          <a:xfrm rot="0">
            <a:off x="1343630" y="75653"/>
            <a:ext cx="15600741" cy="3216058"/>
            <a:chOff x="0" y="0"/>
            <a:chExt cx="20800988" cy="4288077"/>
          </a:xfrm>
        </p:grpSpPr>
        <p:sp>
          <p:nvSpPr>
            <p:cNvPr name="TextBox 4" id="4"/>
            <p:cNvSpPr txBox="true"/>
            <p:nvPr/>
          </p:nvSpPr>
          <p:spPr>
            <a:xfrm rot="0">
              <a:off x="0" y="1658422"/>
              <a:ext cx="20800988" cy="2191939"/>
            </a:xfrm>
            <a:prstGeom prst="rect">
              <a:avLst/>
            </a:prstGeom>
          </p:spPr>
          <p:txBody>
            <a:bodyPr anchor="t" rtlCol="false" tIns="0" lIns="0" bIns="0" rIns="0">
              <a:spAutoFit/>
            </a:bodyPr>
            <a:lstStyle/>
            <a:p>
              <a:pPr algn="ctr">
                <a:lnSpc>
                  <a:spcPts val="13732"/>
                </a:lnSpc>
              </a:pPr>
              <a:r>
                <a:rPr lang="en-US" sz="9808">
                  <a:solidFill>
                    <a:srgbClr val="03B926"/>
                  </a:solidFill>
                  <a:latin typeface="Balabeloo"/>
                  <a:ea typeface="Balabeloo"/>
                  <a:cs typeface="Balabeloo"/>
                  <a:sym typeface="Balabeloo"/>
                </a:rPr>
                <a:t>Desa</a:t>
              </a:r>
              <a:r>
                <a:rPr lang="en-US" sz="9808">
                  <a:solidFill>
                    <a:srgbClr val="FFBF00"/>
                  </a:solidFill>
                  <a:latin typeface="Balabeloo"/>
                  <a:ea typeface="Balabeloo"/>
                  <a:cs typeface="Balabeloo"/>
                  <a:sym typeface="Balabeloo"/>
                </a:rPr>
                <a:t>rro</a:t>
              </a:r>
              <a:r>
                <a:rPr lang="en-US" sz="9808">
                  <a:solidFill>
                    <a:srgbClr val="FF4545"/>
                  </a:solidFill>
                  <a:latin typeface="Balabeloo"/>
                  <a:ea typeface="Balabeloo"/>
                  <a:cs typeface="Balabeloo"/>
                  <a:sym typeface="Balabeloo"/>
                </a:rPr>
                <a:t>llo</a:t>
              </a:r>
              <a:r>
                <a:rPr lang="en-US" sz="9808">
                  <a:solidFill>
                    <a:srgbClr val="000000"/>
                  </a:solidFill>
                  <a:latin typeface="Balabeloo"/>
                  <a:ea typeface="Balabeloo"/>
                  <a:cs typeface="Balabeloo"/>
                  <a:sym typeface="Balabeloo"/>
                </a:rPr>
                <a:t> </a:t>
              </a:r>
              <a:r>
                <a:rPr lang="en-US" sz="9808">
                  <a:solidFill>
                    <a:srgbClr val="0073FB"/>
                  </a:solidFill>
                  <a:latin typeface="Balabeloo"/>
                  <a:ea typeface="Balabeloo"/>
                  <a:cs typeface="Balabeloo"/>
                  <a:sym typeface="Balabeloo"/>
                </a:rPr>
                <a:t>del</a:t>
              </a:r>
              <a:r>
                <a:rPr lang="en-US" sz="9808">
                  <a:solidFill>
                    <a:srgbClr val="000000"/>
                  </a:solidFill>
                  <a:latin typeface="Balabeloo"/>
                  <a:ea typeface="Balabeloo"/>
                  <a:cs typeface="Balabeloo"/>
                  <a:sym typeface="Balabeloo"/>
                </a:rPr>
                <a:t> </a:t>
              </a:r>
              <a:r>
                <a:rPr lang="en-US" sz="9808">
                  <a:solidFill>
                    <a:srgbClr val="03B926"/>
                  </a:solidFill>
                  <a:latin typeface="Balabeloo"/>
                  <a:ea typeface="Balabeloo"/>
                  <a:cs typeface="Balabeloo"/>
                  <a:sym typeface="Balabeloo"/>
                </a:rPr>
                <a:t>pro</a:t>
              </a:r>
              <a:r>
                <a:rPr lang="en-US" sz="9808">
                  <a:solidFill>
                    <a:srgbClr val="FFBF00"/>
                  </a:solidFill>
                  <a:latin typeface="Balabeloo"/>
                  <a:ea typeface="Balabeloo"/>
                  <a:cs typeface="Balabeloo"/>
                  <a:sym typeface="Balabeloo"/>
                </a:rPr>
                <a:t>yec</a:t>
              </a:r>
              <a:r>
                <a:rPr lang="en-US" sz="9808">
                  <a:solidFill>
                    <a:srgbClr val="FF4545"/>
                  </a:solidFill>
                  <a:latin typeface="Balabeloo"/>
                  <a:ea typeface="Balabeloo"/>
                  <a:cs typeface="Balabeloo"/>
                  <a:sym typeface="Balabeloo"/>
                </a:rPr>
                <a:t>tO</a:t>
              </a:r>
            </a:p>
          </p:txBody>
        </p:sp>
        <p:sp>
          <p:nvSpPr>
            <p:cNvPr name="TextBox 5" id="5"/>
            <p:cNvSpPr txBox="true"/>
            <p:nvPr/>
          </p:nvSpPr>
          <p:spPr>
            <a:xfrm rot="-5400000">
              <a:off x="9455849" y="1466038"/>
              <a:ext cx="4288077" cy="1356002"/>
            </a:xfrm>
            <a:prstGeom prst="rect">
              <a:avLst/>
            </a:prstGeom>
          </p:spPr>
          <p:txBody>
            <a:bodyPr anchor="t" rtlCol="false" tIns="0" lIns="0" bIns="0" rIns="0">
              <a:spAutoFit/>
            </a:bodyPr>
            <a:lstStyle/>
            <a:p>
              <a:pPr algn="ctr">
                <a:lnSpc>
                  <a:spcPts val="8560"/>
                </a:lnSpc>
              </a:pPr>
            </a:p>
          </p:txBody>
        </p:sp>
      </p:grpSp>
      <p:grpSp>
        <p:nvGrpSpPr>
          <p:cNvPr name="Group 6" id="6"/>
          <p:cNvGrpSpPr/>
          <p:nvPr/>
        </p:nvGrpSpPr>
        <p:grpSpPr>
          <a:xfrm rot="0">
            <a:off x="-289006" y="-1223360"/>
            <a:ext cx="18577006" cy="2722945"/>
            <a:chOff x="0" y="0"/>
            <a:chExt cx="24769341" cy="3630594"/>
          </a:xfrm>
        </p:grpSpPr>
        <p:grpSp>
          <p:nvGrpSpPr>
            <p:cNvPr name="Group 7" id="7"/>
            <p:cNvGrpSpPr/>
            <p:nvPr/>
          </p:nvGrpSpPr>
          <p:grpSpPr>
            <a:xfrm rot="0">
              <a:off x="0" y="0"/>
              <a:ext cx="24769341" cy="3630594"/>
              <a:chOff x="0" y="0"/>
              <a:chExt cx="4892709" cy="717154"/>
            </a:xfrm>
          </p:grpSpPr>
          <p:sp>
            <p:nvSpPr>
              <p:cNvPr name="Freeform 8" id="8"/>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9" id="9"/>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5400000">
            <a:off x="15768263" y="3806523"/>
            <a:ext cx="2848909" cy="1819284"/>
            <a:chOff x="0" y="0"/>
            <a:chExt cx="653128" cy="417081"/>
          </a:xfrm>
        </p:grpSpPr>
        <p:sp>
          <p:nvSpPr>
            <p:cNvPr name="Freeform 12" id="12"/>
            <p:cNvSpPr/>
            <p:nvPr/>
          </p:nvSpPr>
          <p:spPr>
            <a:xfrm flipH="false" flipV="false" rot="0">
              <a:off x="0" y="0"/>
              <a:ext cx="653128" cy="417081"/>
            </a:xfrm>
            <a:custGeom>
              <a:avLst/>
              <a:gdLst/>
              <a:ahLst/>
              <a:cxnLst/>
              <a:rect r="r" b="b" t="t" l="l"/>
              <a:pathLst>
                <a:path h="417081" w="653128">
                  <a:moveTo>
                    <a:pt x="217827" y="398012"/>
                  </a:moveTo>
                  <a:cubicBezTo>
                    <a:pt x="251311" y="409526"/>
                    <a:pt x="289378" y="417081"/>
                    <a:pt x="326740" y="417081"/>
                  </a:cubicBezTo>
                  <a:cubicBezTo>
                    <a:pt x="364103" y="417081"/>
                    <a:pt x="400055" y="410604"/>
                    <a:pt x="433186" y="399090"/>
                  </a:cubicBezTo>
                  <a:cubicBezTo>
                    <a:pt x="433892" y="398731"/>
                    <a:pt x="434596" y="398731"/>
                    <a:pt x="435301" y="398371"/>
                  </a:cubicBezTo>
                  <a:cubicBezTo>
                    <a:pt x="559723" y="352316"/>
                    <a:pt x="651366" y="230702"/>
                    <a:pt x="653128" y="97369"/>
                  </a:cubicBezTo>
                  <a:lnTo>
                    <a:pt x="653128" y="0"/>
                  </a:lnTo>
                  <a:lnTo>
                    <a:pt x="0" y="0"/>
                  </a:lnTo>
                  <a:lnTo>
                    <a:pt x="0" y="97297"/>
                  </a:lnTo>
                  <a:cubicBezTo>
                    <a:pt x="1762" y="231421"/>
                    <a:pt x="91995" y="353036"/>
                    <a:pt x="217827" y="398012"/>
                  </a:cubicBezTo>
                  <a:close/>
                </a:path>
              </a:pathLst>
            </a:custGeom>
            <a:solidFill>
              <a:srgbClr val="000000">
                <a:alpha val="0"/>
              </a:srgbClr>
            </a:solidFill>
            <a:ln w="76200" cap="sq">
              <a:solidFill>
                <a:srgbClr val="FEFEFE"/>
              </a:solidFill>
              <a:prstDash val="solid"/>
              <a:miter/>
            </a:ln>
          </p:spPr>
        </p:sp>
        <p:sp>
          <p:nvSpPr>
            <p:cNvPr name="TextBox 13" id="13"/>
            <p:cNvSpPr txBox="true"/>
            <p:nvPr/>
          </p:nvSpPr>
          <p:spPr>
            <a:xfrm>
              <a:off x="0" y="-66675"/>
              <a:ext cx="653128" cy="356756"/>
            </a:xfrm>
            <a:prstGeom prst="rect">
              <a:avLst/>
            </a:prstGeom>
          </p:spPr>
          <p:txBody>
            <a:bodyPr anchor="ctr" rtlCol="false" tIns="42293" lIns="42293" bIns="42293" rIns="42293"/>
            <a:lstStyle/>
            <a:p>
              <a:pPr algn="ctr">
                <a:lnSpc>
                  <a:spcPts val="3300"/>
                </a:lnSpc>
              </a:pPr>
            </a:p>
          </p:txBody>
        </p:sp>
      </p:grpSp>
      <p:grpSp>
        <p:nvGrpSpPr>
          <p:cNvPr name="Group 14" id="14"/>
          <p:cNvGrpSpPr/>
          <p:nvPr/>
        </p:nvGrpSpPr>
        <p:grpSpPr>
          <a:xfrm rot="0">
            <a:off x="15145873" y="3355150"/>
            <a:ext cx="1228607" cy="2719627"/>
            <a:chOff x="0" y="0"/>
            <a:chExt cx="388673" cy="860362"/>
          </a:xfrm>
        </p:grpSpPr>
        <p:sp>
          <p:nvSpPr>
            <p:cNvPr name="Freeform 15" id="15"/>
            <p:cNvSpPr/>
            <p:nvPr/>
          </p:nvSpPr>
          <p:spPr>
            <a:xfrm flipH="false" flipV="false" rot="0">
              <a:off x="0" y="0"/>
              <a:ext cx="388673" cy="860362"/>
            </a:xfrm>
            <a:custGeom>
              <a:avLst/>
              <a:gdLst/>
              <a:ahLst/>
              <a:cxnLst/>
              <a:rect r="r" b="b" t="t" l="l"/>
              <a:pathLst>
                <a:path h="860362" w="388673">
                  <a:moveTo>
                    <a:pt x="0" y="0"/>
                  </a:moveTo>
                  <a:lnTo>
                    <a:pt x="388673" y="0"/>
                  </a:lnTo>
                  <a:lnTo>
                    <a:pt x="388673" y="860362"/>
                  </a:lnTo>
                  <a:lnTo>
                    <a:pt x="0" y="860362"/>
                  </a:lnTo>
                  <a:close/>
                </a:path>
              </a:pathLst>
            </a:custGeom>
            <a:solidFill>
              <a:srgbClr val="191919"/>
            </a:solidFill>
          </p:spPr>
        </p:sp>
        <p:sp>
          <p:nvSpPr>
            <p:cNvPr name="TextBox 16" id="16"/>
            <p:cNvSpPr txBox="true"/>
            <p:nvPr/>
          </p:nvSpPr>
          <p:spPr>
            <a:xfrm>
              <a:off x="0" y="-66675"/>
              <a:ext cx="388673" cy="927037"/>
            </a:xfrm>
            <a:prstGeom prst="rect">
              <a:avLst/>
            </a:prstGeom>
          </p:spPr>
          <p:txBody>
            <a:bodyPr anchor="ctr" rtlCol="false" tIns="42293" lIns="42293" bIns="42293" rIns="42293"/>
            <a:lstStyle/>
            <a:p>
              <a:pPr algn="ctr">
                <a:lnSpc>
                  <a:spcPts val="3300"/>
                </a:lnSpc>
              </a:pPr>
            </a:p>
          </p:txBody>
        </p:sp>
      </p:grpSp>
      <p:sp>
        <p:nvSpPr>
          <p:cNvPr name="AutoShape 17" id="17"/>
          <p:cNvSpPr/>
          <p:nvPr/>
        </p:nvSpPr>
        <p:spPr>
          <a:xfrm>
            <a:off x="608944" y="3323430"/>
            <a:ext cx="15684354" cy="0"/>
          </a:xfrm>
          <a:prstGeom prst="line">
            <a:avLst/>
          </a:prstGeom>
          <a:ln cap="flat" w="66675">
            <a:solidFill>
              <a:srgbClr val="FEFEFE"/>
            </a:solidFill>
            <a:prstDash val="solid"/>
            <a:headEnd type="none" len="sm" w="sm"/>
            <a:tailEnd type="none" len="sm" w="sm"/>
          </a:ln>
        </p:spPr>
      </p:sp>
      <p:grpSp>
        <p:nvGrpSpPr>
          <p:cNvPr name="Group 18" id="18"/>
          <p:cNvGrpSpPr/>
          <p:nvPr/>
        </p:nvGrpSpPr>
        <p:grpSpPr>
          <a:xfrm rot="5400000">
            <a:off x="94132" y="6591993"/>
            <a:ext cx="2848909" cy="1819284"/>
            <a:chOff x="0" y="0"/>
            <a:chExt cx="653128" cy="417081"/>
          </a:xfrm>
        </p:grpSpPr>
        <p:sp>
          <p:nvSpPr>
            <p:cNvPr name="Freeform 19" id="19"/>
            <p:cNvSpPr/>
            <p:nvPr/>
          </p:nvSpPr>
          <p:spPr>
            <a:xfrm flipH="false" flipV="false" rot="0">
              <a:off x="0" y="0"/>
              <a:ext cx="653128" cy="417081"/>
            </a:xfrm>
            <a:custGeom>
              <a:avLst/>
              <a:gdLst/>
              <a:ahLst/>
              <a:cxnLst/>
              <a:rect r="r" b="b" t="t" l="l"/>
              <a:pathLst>
                <a:path h="417081" w="653128">
                  <a:moveTo>
                    <a:pt x="217827" y="398012"/>
                  </a:moveTo>
                  <a:cubicBezTo>
                    <a:pt x="251311" y="409526"/>
                    <a:pt x="289378" y="417081"/>
                    <a:pt x="326740" y="417081"/>
                  </a:cubicBezTo>
                  <a:cubicBezTo>
                    <a:pt x="364103" y="417081"/>
                    <a:pt x="400055" y="410604"/>
                    <a:pt x="433186" y="399090"/>
                  </a:cubicBezTo>
                  <a:cubicBezTo>
                    <a:pt x="433892" y="398731"/>
                    <a:pt x="434596" y="398731"/>
                    <a:pt x="435301" y="398371"/>
                  </a:cubicBezTo>
                  <a:cubicBezTo>
                    <a:pt x="559723" y="352316"/>
                    <a:pt x="651366" y="230702"/>
                    <a:pt x="653128" y="97369"/>
                  </a:cubicBezTo>
                  <a:lnTo>
                    <a:pt x="653128" y="0"/>
                  </a:lnTo>
                  <a:lnTo>
                    <a:pt x="0" y="0"/>
                  </a:lnTo>
                  <a:lnTo>
                    <a:pt x="0" y="97297"/>
                  </a:lnTo>
                  <a:cubicBezTo>
                    <a:pt x="1762" y="231421"/>
                    <a:pt x="91995" y="353036"/>
                    <a:pt x="217827" y="398012"/>
                  </a:cubicBezTo>
                  <a:close/>
                </a:path>
              </a:pathLst>
            </a:custGeom>
            <a:solidFill>
              <a:srgbClr val="000000">
                <a:alpha val="0"/>
              </a:srgbClr>
            </a:solidFill>
            <a:ln w="76200" cap="sq">
              <a:solidFill>
                <a:srgbClr val="FEFEFE"/>
              </a:solidFill>
              <a:prstDash val="solid"/>
              <a:miter/>
            </a:ln>
          </p:spPr>
        </p:sp>
        <p:sp>
          <p:nvSpPr>
            <p:cNvPr name="TextBox 20" id="20"/>
            <p:cNvSpPr txBox="true"/>
            <p:nvPr/>
          </p:nvSpPr>
          <p:spPr>
            <a:xfrm>
              <a:off x="0" y="-66675"/>
              <a:ext cx="653128" cy="356756"/>
            </a:xfrm>
            <a:prstGeom prst="rect">
              <a:avLst/>
            </a:prstGeom>
          </p:spPr>
          <p:txBody>
            <a:bodyPr anchor="ctr" rtlCol="false" tIns="42293" lIns="42293" bIns="42293" rIns="42293"/>
            <a:lstStyle/>
            <a:p>
              <a:pPr algn="ctr">
                <a:lnSpc>
                  <a:spcPts val="3300"/>
                </a:lnSpc>
              </a:pPr>
            </a:p>
          </p:txBody>
        </p:sp>
      </p:grpSp>
      <p:grpSp>
        <p:nvGrpSpPr>
          <p:cNvPr name="Group 21" id="21"/>
          <p:cNvGrpSpPr/>
          <p:nvPr/>
        </p:nvGrpSpPr>
        <p:grpSpPr>
          <a:xfrm rot="0">
            <a:off x="2338533" y="6140620"/>
            <a:ext cx="1228607" cy="2719627"/>
            <a:chOff x="0" y="0"/>
            <a:chExt cx="388673" cy="860362"/>
          </a:xfrm>
        </p:grpSpPr>
        <p:sp>
          <p:nvSpPr>
            <p:cNvPr name="Freeform 22" id="22"/>
            <p:cNvSpPr/>
            <p:nvPr/>
          </p:nvSpPr>
          <p:spPr>
            <a:xfrm flipH="false" flipV="false" rot="0">
              <a:off x="0" y="0"/>
              <a:ext cx="388673" cy="860362"/>
            </a:xfrm>
            <a:custGeom>
              <a:avLst/>
              <a:gdLst/>
              <a:ahLst/>
              <a:cxnLst/>
              <a:rect r="r" b="b" t="t" l="l"/>
              <a:pathLst>
                <a:path h="860362" w="388673">
                  <a:moveTo>
                    <a:pt x="0" y="0"/>
                  </a:moveTo>
                  <a:lnTo>
                    <a:pt x="388673" y="0"/>
                  </a:lnTo>
                  <a:lnTo>
                    <a:pt x="388673" y="860362"/>
                  </a:lnTo>
                  <a:lnTo>
                    <a:pt x="0" y="860362"/>
                  </a:lnTo>
                  <a:close/>
                </a:path>
              </a:pathLst>
            </a:custGeom>
            <a:solidFill>
              <a:srgbClr val="191919"/>
            </a:solidFill>
          </p:spPr>
        </p:sp>
        <p:sp>
          <p:nvSpPr>
            <p:cNvPr name="TextBox 23" id="23"/>
            <p:cNvSpPr txBox="true"/>
            <p:nvPr/>
          </p:nvSpPr>
          <p:spPr>
            <a:xfrm>
              <a:off x="0" y="-66675"/>
              <a:ext cx="388673" cy="927037"/>
            </a:xfrm>
            <a:prstGeom prst="rect">
              <a:avLst/>
            </a:prstGeom>
          </p:spPr>
          <p:txBody>
            <a:bodyPr anchor="ctr" rtlCol="false" tIns="42293" lIns="42293" bIns="42293" rIns="42293"/>
            <a:lstStyle/>
            <a:p>
              <a:pPr algn="ctr">
                <a:lnSpc>
                  <a:spcPts val="3300"/>
                </a:lnSpc>
              </a:pPr>
            </a:p>
          </p:txBody>
        </p:sp>
      </p:grpSp>
      <p:sp>
        <p:nvSpPr>
          <p:cNvPr name="AutoShape 24" id="24"/>
          <p:cNvSpPr/>
          <p:nvPr/>
        </p:nvSpPr>
        <p:spPr>
          <a:xfrm>
            <a:off x="2424773" y="6108900"/>
            <a:ext cx="13868526" cy="0"/>
          </a:xfrm>
          <a:prstGeom prst="line">
            <a:avLst/>
          </a:prstGeom>
          <a:ln cap="flat" w="66675">
            <a:solidFill>
              <a:srgbClr val="FEFEFE"/>
            </a:solidFill>
            <a:prstDash val="solid"/>
            <a:headEnd type="none" len="sm" w="sm"/>
            <a:tailEnd type="none" len="sm" w="sm"/>
          </a:ln>
        </p:spPr>
      </p:sp>
      <p:sp>
        <p:nvSpPr>
          <p:cNvPr name="AutoShape 25" id="25"/>
          <p:cNvSpPr/>
          <p:nvPr/>
        </p:nvSpPr>
        <p:spPr>
          <a:xfrm>
            <a:off x="2338533" y="3323430"/>
            <a:ext cx="0" cy="691639"/>
          </a:xfrm>
          <a:prstGeom prst="line">
            <a:avLst/>
          </a:prstGeom>
          <a:ln cap="flat" w="66675">
            <a:solidFill>
              <a:srgbClr val="FEFEFE"/>
            </a:solidFill>
            <a:prstDash val="solid"/>
            <a:headEnd type="none" len="sm" w="sm"/>
            <a:tailEnd type="oval" len="lg" w="lg"/>
          </a:ln>
        </p:spPr>
      </p:sp>
      <p:sp>
        <p:nvSpPr>
          <p:cNvPr name="AutoShape 26" id="26"/>
          <p:cNvSpPr/>
          <p:nvPr/>
        </p:nvSpPr>
        <p:spPr>
          <a:xfrm>
            <a:off x="5141200" y="3323430"/>
            <a:ext cx="0" cy="691639"/>
          </a:xfrm>
          <a:prstGeom prst="line">
            <a:avLst/>
          </a:prstGeom>
          <a:ln cap="flat" w="66675">
            <a:solidFill>
              <a:srgbClr val="FEFEFE"/>
            </a:solidFill>
            <a:prstDash val="solid"/>
            <a:headEnd type="none" len="sm" w="sm"/>
            <a:tailEnd type="oval" len="lg" w="lg"/>
          </a:ln>
        </p:spPr>
      </p:sp>
      <p:sp>
        <p:nvSpPr>
          <p:cNvPr name="AutoShape 27" id="27"/>
          <p:cNvSpPr/>
          <p:nvPr/>
        </p:nvSpPr>
        <p:spPr>
          <a:xfrm>
            <a:off x="11258032" y="3291711"/>
            <a:ext cx="0" cy="691639"/>
          </a:xfrm>
          <a:prstGeom prst="line">
            <a:avLst/>
          </a:prstGeom>
          <a:ln cap="flat" w="66675">
            <a:solidFill>
              <a:srgbClr val="FEFEFE"/>
            </a:solidFill>
            <a:prstDash val="solid"/>
            <a:headEnd type="none" len="sm" w="sm"/>
            <a:tailEnd type="oval" len="lg" w="lg"/>
          </a:ln>
        </p:spPr>
      </p:sp>
      <p:sp>
        <p:nvSpPr>
          <p:cNvPr name="AutoShape 28" id="28"/>
          <p:cNvSpPr/>
          <p:nvPr/>
        </p:nvSpPr>
        <p:spPr>
          <a:xfrm>
            <a:off x="14604599" y="3323430"/>
            <a:ext cx="0" cy="691639"/>
          </a:xfrm>
          <a:prstGeom prst="line">
            <a:avLst/>
          </a:prstGeom>
          <a:ln cap="flat" w="66675">
            <a:solidFill>
              <a:srgbClr val="FEFEFE"/>
            </a:solidFill>
            <a:prstDash val="solid"/>
            <a:headEnd type="none" len="sm" w="sm"/>
            <a:tailEnd type="oval" len="lg" w="lg"/>
          </a:ln>
        </p:spPr>
      </p:sp>
      <p:sp>
        <p:nvSpPr>
          <p:cNvPr name="AutoShape 29" id="29"/>
          <p:cNvSpPr/>
          <p:nvPr/>
        </p:nvSpPr>
        <p:spPr>
          <a:xfrm>
            <a:off x="4661016" y="6108900"/>
            <a:ext cx="0" cy="691639"/>
          </a:xfrm>
          <a:prstGeom prst="line">
            <a:avLst/>
          </a:prstGeom>
          <a:ln cap="flat" w="66675">
            <a:solidFill>
              <a:srgbClr val="FEFEFE"/>
            </a:solidFill>
            <a:prstDash val="solid"/>
            <a:headEnd type="none" len="sm" w="sm"/>
            <a:tailEnd type="oval" len="lg" w="lg"/>
          </a:ln>
        </p:spPr>
      </p:sp>
      <p:sp>
        <p:nvSpPr>
          <p:cNvPr name="AutoShape 30" id="30"/>
          <p:cNvSpPr/>
          <p:nvPr/>
        </p:nvSpPr>
        <p:spPr>
          <a:xfrm>
            <a:off x="9318487" y="6108900"/>
            <a:ext cx="0" cy="691639"/>
          </a:xfrm>
          <a:prstGeom prst="line">
            <a:avLst/>
          </a:prstGeom>
          <a:ln cap="flat" w="66675">
            <a:solidFill>
              <a:srgbClr val="FEFEFE"/>
            </a:solidFill>
            <a:prstDash val="solid"/>
            <a:headEnd type="none" len="sm" w="sm"/>
            <a:tailEnd type="oval" len="lg" w="lg"/>
          </a:ln>
        </p:spPr>
      </p:sp>
      <p:sp>
        <p:nvSpPr>
          <p:cNvPr name="AutoShape 31" id="31"/>
          <p:cNvSpPr/>
          <p:nvPr/>
        </p:nvSpPr>
        <p:spPr>
          <a:xfrm>
            <a:off x="13975958" y="6108900"/>
            <a:ext cx="0" cy="691639"/>
          </a:xfrm>
          <a:prstGeom prst="line">
            <a:avLst/>
          </a:prstGeom>
          <a:ln cap="flat" w="66675">
            <a:solidFill>
              <a:srgbClr val="FEFEFE"/>
            </a:solidFill>
            <a:prstDash val="solid"/>
            <a:headEnd type="none" len="sm" w="sm"/>
            <a:tailEnd type="oval" len="lg" w="lg"/>
          </a:ln>
        </p:spPr>
      </p:sp>
      <p:sp>
        <p:nvSpPr>
          <p:cNvPr name="TextBox 32" id="32"/>
          <p:cNvSpPr txBox="true"/>
          <p:nvPr/>
        </p:nvSpPr>
        <p:spPr>
          <a:xfrm rot="0">
            <a:off x="608944" y="4242205"/>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1</a:t>
            </a:r>
          </a:p>
        </p:txBody>
      </p:sp>
      <p:sp>
        <p:nvSpPr>
          <p:cNvPr name="TextBox 33" id="33"/>
          <p:cNvSpPr txBox="true"/>
          <p:nvPr/>
        </p:nvSpPr>
        <p:spPr>
          <a:xfrm rot="0">
            <a:off x="608944" y="4749161"/>
            <a:ext cx="3377398"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Dia de </a:t>
            </a:r>
          </a:p>
          <a:p>
            <a:pPr algn="ctr">
              <a:lnSpc>
                <a:spcPts val="2747"/>
              </a:lnSpc>
            </a:pPr>
            <a:r>
              <a:rPr lang="en-US" sz="1831" spc="54">
                <a:solidFill>
                  <a:srgbClr val="FFFFFF"/>
                </a:solidFill>
                <a:latin typeface="Aileron"/>
                <a:ea typeface="Aileron"/>
                <a:cs typeface="Aileron"/>
                <a:sym typeface="Aileron"/>
              </a:rPr>
              <a:t>investigacion</a:t>
            </a:r>
          </a:p>
        </p:txBody>
      </p:sp>
      <p:sp>
        <p:nvSpPr>
          <p:cNvPr name="TextBox 34" id="34"/>
          <p:cNvSpPr txBox="true"/>
          <p:nvPr/>
        </p:nvSpPr>
        <p:spPr>
          <a:xfrm rot="0">
            <a:off x="3411611" y="4242205"/>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2</a:t>
            </a:r>
          </a:p>
        </p:txBody>
      </p:sp>
      <p:sp>
        <p:nvSpPr>
          <p:cNvPr name="TextBox 35" id="35"/>
          <p:cNvSpPr txBox="true"/>
          <p:nvPr/>
        </p:nvSpPr>
        <p:spPr>
          <a:xfrm rot="0">
            <a:off x="3411611" y="4749161"/>
            <a:ext cx="3377398" cy="67316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Nos entregaron los </a:t>
            </a:r>
          </a:p>
          <a:p>
            <a:pPr algn="ctr">
              <a:lnSpc>
                <a:spcPts val="2747"/>
              </a:lnSpc>
            </a:pPr>
            <a:r>
              <a:rPr lang="en-US" sz="1831" spc="54">
                <a:solidFill>
                  <a:srgbClr val="FFFFFF"/>
                </a:solidFill>
                <a:latin typeface="Aileron"/>
                <a:ea typeface="Aileron"/>
                <a:cs typeface="Aileron"/>
                <a:sym typeface="Aileron"/>
              </a:rPr>
              <a:t>componentes</a:t>
            </a:r>
          </a:p>
        </p:txBody>
      </p:sp>
      <p:sp>
        <p:nvSpPr>
          <p:cNvPr name="TextBox 36" id="36"/>
          <p:cNvSpPr txBox="true"/>
          <p:nvPr/>
        </p:nvSpPr>
        <p:spPr>
          <a:xfrm rot="0">
            <a:off x="9497776" y="4210485"/>
            <a:ext cx="3520513"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4</a:t>
            </a:r>
          </a:p>
        </p:txBody>
      </p:sp>
      <p:sp>
        <p:nvSpPr>
          <p:cNvPr name="TextBox 37" id="37"/>
          <p:cNvSpPr txBox="true"/>
          <p:nvPr/>
        </p:nvSpPr>
        <p:spPr>
          <a:xfrm rot="0">
            <a:off x="9497776" y="4717442"/>
            <a:ext cx="3520513"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Boceto del </a:t>
            </a:r>
          </a:p>
          <a:p>
            <a:pPr algn="ctr">
              <a:lnSpc>
                <a:spcPts val="2747"/>
              </a:lnSpc>
            </a:pPr>
            <a:r>
              <a:rPr lang="en-US" sz="1831" spc="54">
                <a:solidFill>
                  <a:srgbClr val="FFFFFF"/>
                </a:solidFill>
                <a:latin typeface="Aileron"/>
                <a:ea typeface="Aileron"/>
                <a:cs typeface="Aileron"/>
                <a:sym typeface="Aileron"/>
              </a:rPr>
              <a:t>diseño 3D </a:t>
            </a:r>
          </a:p>
        </p:txBody>
      </p:sp>
      <p:sp>
        <p:nvSpPr>
          <p:cNvPr name="TextBox 38" id="38"/>
          <p:cNvSpPr txBox="true"/>
          <p:nvPr/>
        </p:nvSpPr>
        <p:spPr>
          <a:xfrm rot="0">
            <a:off x="12915900" y="4242205"/>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5</a:t>
            </a:r>
          </a:p>
        </p:txBody>
      </p:sp>
      <p:sp>
        <p:nvSpPr>
          <p:cNvPr name="TextBox 39" id="39"/>
          <p:cNvSpPr txBox="true"/>
          <p:nvPr/>
        </p:nvSpPr>
        <p:spPr>
          <a:xfrm rot="0">
            <a:off x="12915900" y="4749161"/>
            <a:ext cx="3377398"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Problemas con el codigo y el diseño 3D</a:t>
            </a:r>
          </a:p>
        </p:txBody>
      </p:sp>
      <p:sp>
        <p:nvSpPr>
          <p:cNvPr name="TextBox 40" id="40"/>
          <p:cNvSpPr txBox="true"/>
          <p:nvPr/>
        </p:nvSpPr>
        <p:spPr>
          <a:xfrm rot="0">
            <a:off x="2972317" y="7136768"/>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6</a:t>
            </a:r>
          </a:p>
        </p:txBody>
      </p:sp>
      <p:sp>
        <p:nvSpPr>
          <p:cNvPr name="TextBox 41" id="41"/>
          <p:cNvSpPr txBox="true"/>
          <p:nvPr/>
        </p:nvSpPr>
        <p:spPr>
          <a:xfrm rot="0">
            <a:off x="2972317" y="7643724"/>
            <a:ext cx="2923921" cy="1010322"/>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Compartimos ideas para llenar la carpeta de campo</a:t>
            </a:r>
          </a:p>
        </p:txBody>
      </p:sp>
      <p:sp>
        <p:nvSpPr>
          <p:cNvPr name="TextBox 42" id="42"/>
          <p:cNvSpPr txBox="true"/>
          <p:nvPr/>
        </p:nvSpPr>
        <p:spPr>
          <a:xfrm rot="0">
            <a:off x="7629788" y="7136768"/>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8</a:t>
            </a:r>
          </a:p>
        </p:txBody>
      </p:sp>
      <p:sp>
        <p:nvSpPr>
          <p:cNvPr name="TextBox 43" id="43"/>
          <p:cNvSpPr txBox="true"/>
          <p:nvPr/>
        </p:nvSpPr>
        <p:spPr>
          <a:xfrm rot="0">
            <a:off x="8192498" y="7556433"/>
            <a:ext cx="2326308" cy="1701867"/>
          </a:xfrm>
          <a:prstGeom prst="rect">
            <a:avLst/>
          </a:prstGeom>
        </p:spPr>
        <p:txBody>
          <a:bodyPr anchor="t" rtlCol="false" tIns="0" lIns="0" bIns="0" rIns="0">
            <a:spAutoFit/>
          </a:bodyPr>
          <a:lstStyle/>
          <a:p>
            <a:pPr algn="l" marL="395437" indent="-197719" lvl="1">
              <a:lnSpc>
                <a:spcPts val="2747"/>
              </a:lnSpc>
              <a:buFont typeface="Arial"/>
              <a:buChar char="•"/>
            </a:pPr>
            <a:r>
              <a:rPr lang="en-US" sz="1831" spc="54">
                <a:solidFill>
                  <a:srgbClr val="FFFFFF"/>
                </a:solidFill>
                <a:latin typeface="Aileron"/>
                <a:ea typeface="Aileron"/>
                <a:cs typeface="Aileron"/>
                <a:sym typeface="Aileron"/>
              </a:rPr>
              <a:t>Medidas reales de los componentes</a:t>
            </a:r>
          </a:p>
          <a:p>
            <a:pPr algn="l" marL="395437" indent="-197719" lvl="1">
              <a:lnSpc>
                <a:spcPts val="2747"/>
              </a:lnSpc>
              <a:buFont typeface="Arial"/>
              <a:buChar char="•"/>
            </a:pPr>
            <a:r>
              <a:rPr lang="en-US" sz="1831" spc="54">
                <a:solidFill>
                  <a:srgbClr val="FFFFFF"/>
                </a:solidFill>
                <a:latin typeface="Aileron"/>
                <a:ea typeface="Aileron"/>
                <a:cs typeface="Aileron"/>
                <a:sym typeface="Aileron"/>
              </a:rPr>
              <a:t>continuacion del codigo</a:t>
            </a:r>
          </a:p>
        </p:txBody>
      </p:sp>
      <p:sp>
        <p:nvSpPr>
          <p:cNvPr name="TextBox 44" id="44"/>
          <p:cNvSpPr txBox="true"/>
          <p:nvPr/>
        </p:nvSpPr>
        <p:spPr>
          <a:xfrm rot="0">
            <a:off x="12287259" y="7136768"/>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10</a:t>
            </a:r>
          </a:p>
        </p:txBody>
      </p:sp>
      <p:sp>
        <p:nvSpPr>
          <p:cNvPr name="TextBox 45" id="45"/>
          <p:cNvSpPr txBox="true"/>
          <p:nvPr/>
        </p:nvSpPr>
        <p:spPr>
          <a:xfrm rot="0">
            <a:off x="12740736" y="7643724"/>
            <a:ext cx="2884710" cy="673167"/>
          </a:xfrm>
          <a:prstGeom prst="rect">
            <a:avLst/>
          </a:prstGeom>
        </p:spPr>
        <p:txBody>
          <a:bodyPr anchor="t" rtlCol="false" tIns="0" lIns="0" bIns="0" rIns="0">
            <a:spAutoFit/>
          </a:bodyPr>
          <a:lstStyle/>
          <a:p>
            <a:pPr algn="l" marL="395437" indent="-197719" lvl="1">
              <a:lnSpc>
                <a:spcPts val="2747"/>
              </a:lnSpc>
              <a:buFont typeface="Arial"/>
              <a:buChar char="•"/>
            </a:pPr>
            <a:r>
              <a:rPr lang="en-US" sz="1831" spc="54">
                <a:solidFill>
                  <a:srgbClr val="FFFFFF"/>
                </a:solidFill>
                <a:latin typeface="Aileron"/>
                <a:ea typeface="Aileron"/>
                <a:cs typeface="Aileron"/>
                <a:sym typeface="Aileron"/>
              </a:rPr>
              <a:t>Proyecto finalizado</a:t>
            </a:r>
          </a:p>
          <a:p>
            <a:pPr algn="l" marL="395437" indent="-197719" lvl="1">
              <a:lnSpc>
                <a:spcPts val="2747"/>
              </a:lnSpc>
              <a:buFont typeface="Arial"/>
              <a:buChar char="•"/>
            </a:pPr>
            <a:r>
              <a:rPr lang="en-US" sz="1831" spc="54">
                <a:solidFill>
                  <a:srgbClr val="FFFFFF"/>
                </a:solidFill>
                <a:latin typeface="Aileron"/>
                <a:ea typeface="Aileron"/>
                <a:cs typeface="Aileron"/>
                <a:sym typeface="Aileron"/>
              </a:rPr>
              <a:t>Diseño 3D finalizado</a:t>
            </a:r>
          </a:p>
        </p:txBody>
      </p:sp>
      <p:sp>
        <p:nvSpPr>
          <p:cNvPr name="AutoShape 46" id="46"/>
          <p:cNvSpPr/>
          <p:nvPr/>
        </p:nvSpPr>
        <p:spPr>
          <a:xfrm>
            <a:off x="8199616" y="3327260"/>
            <a:ext cx="0" cy="691639"/>
          </a:xfrm>
          <a:prstGeom prst="line">
            <a:avLst/>
          </a:prstGeom>
          <a:ln cap="flat" w="66675">
            <a:solidFill>
              <a:srgbClr val="FEFEFE"/>
            </a:solidFill>
            <a:prstDash val="solid"/>
            <a:headEnd type="none" len="sm" w="sm"/>
            <a:tailEnd type="oval" len="lg" w="lg"/>
          </a:ln>
        </p:spPr>
      </p:sp>
      <p:sp>
        <p:nvSpPr>
          <p:cNvPr name="TextBox 47" id="47"/>
          <p:cNvSpPr txBox="true"/>
          <p:nvPr/>
        </p:nvSpPr>
        <p:spPr>
          <a:xfrm rot="0">
            <a:off x="6439360" y="4246034"/>
            <a:ext cx="3520513"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3</a:t>
            </a:r>
          </a:p>
        </p:txBody>
      </p:sp>
      <p:sp>
        <p:nvSpPr>
          <p:cNvPr name="TextBox 48" id="48"/>
          <p:cNvSpPr txBox="true"/>
          <p:nvPr/>
        </p:nvSpPr>
        <p:spPr>
          <a:xfrm rot="0">
            <a:off x="6439360" y="4752991"/>
            <a:ext cx="3520513"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Comienzo de</a:t>
            </a:r>
          </a:p>
          <a:p>
            <a:pPr algn="ctr">
              <a:lnSpc>
                <a:spcPts val="2747"/>
              </a:lnSpc>
            </a:pPr>
            <a:r>
              <a:rPr lang="en-US" sz="1831" spc="54">
                <a:solidFill>
                  <a:srgbClr val="FFFFFF"/>
                </a:solidFill>
                <a:latin typeface="Aileron"/>
                <a:ea typeface="Aileron"/>
                <a:cs typeface="Aileron"/>
                <a:sym typeface="Aileron"/>
              </a:rPr>
              <a:t>codificacion</a:t>
            </a:r>
          </a:p>
        </p:txBody>
      </p:sp>
      <p:sp>
        <p:nvSpPr>
          <p:cNvPr name="AutoShape 49" id="49"/>
          <p:cNvSpPr/>
          <p:nvPr/>
        </p:nvSpPr>
        <p:spPr>
          <a:xfrm>
            <a:off x="6989751" y="6108900"/>
            <a:ext cx="0" cy="691639"/>
          </a:xfrm>
          <a:prstGeom prst="line">
            <a:avLst/>
          </a:prstGeom>
          <a:ln cap="flat" w="66675">
            <a:solidFill>
              <a:srgbClr val="FEFEFE"/>
            </a:solidFill>
            <a:prstDash val="solid"/>
            <a:headEnd type="none" len="sm" w="sm"/>
            <a:tailEnd type="oval" len="lg" w="lg"/>
          </a:ln>
        </p:spPr>
      </p:sp>
      <p:sp>
        <p:nvSpPr>
          <p:cNvPr name="TextBox 50" id="50"/>
          <p:cNvSpPr txBox="true"/>
          <p:nvPr/>
        </p:nvSpPr>
        <p:spPr>
          <a:xfrm rot="0">
            <a:off x="5301052" y="7136768"/>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7</a:t>
            </a:r>
          </a:p>
        </p:txBody>
      </p:sp>
      <p:sp>
        <p:nvSpPr>
          <p:cNvPr name="TextBox 51" id="51"/>
          <p:cNvSpPr txBox="true"/>
          <p:nvPr/>
        </p:nvSpPr>
        <p:spPr>
          <a:xfrm rot="0">
            <a:off x="5301052" y="7643724"/>
            <a:ext cx="3377398"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Esamblado de</a:t>
            </a:r>
          </a:p>
          <a:p>
            <a:pPr algn="ctr">
              <a:lnSpc>
                <a:spcPts val="2747"/>
              </a:lnSpc>
            </a:pPr>
            <a:r>
              <a:rPr lang="en-US" sz="1831" spc="54">
                <a:solidFill>
                  <a:srgbClr val="FFFFFF"/>
                </a:solidFill>
                <a:latin typeface="Aileron"/>
                <a:ea typeface="Aileron"/>
                <a:cs typeface="Aileron"/>
                <a:sym typeface="Aileron"/>
              </a:rPr>
              <a:t>las piezas fisicas</a:t>
            </a:r>
          </a:p>
        </p:txBody>
      </p:sp>
      <p:sp>
        <p:nvSpPr>
          <p:cNvPr name="AutoShape 52" id="52"/>
          <p:cNvSpPr/>
          <p:nvPr/>
        </p:nvSpPr>
        <p:spPr>
          <a:xfrm>
            <a:off x="11644795" y="6140620"/>
            <a:ext cx="0" cy="691639"/>
          </a:xfrm>
          <a:prstGeom prst="line">
            <a:avLst/>
          </a:prstGeom>
          <a:ln cap="flat" w="66675">
            <a:solidFill>
              <a:srgbClr val="FEFEFE"/>
            </a:solidFill>
            <a:prstDash val="solid"/>
            <a:headEnd type="none" len="sm" w="sm"/>
            <a:tailEnd type="oval" len="lg" w="lg"/>
          </a:ln>
        </p:spPr>
      </p:sp>
      <p:sp>
        <p:nvSpPr>
          <p:cNvPr name="TextBox 53" id="53"/>
          <p:cNvSpPr txBox="true"/>
          <p:nvPr/>
        </p:nvSpPr>
        <p:spPr>
          <a:xfrm rot="0">
            <a:off x="9956096" y="7168487"/>
            <a:ext cx="3377398" cy="430885"/>
          </a:xfrm>
          <a:prstGeom prst="rect">
            <a:avLst/>
          </a:prstGeom>
        </p:spPr>
        <p:txBody>
          <a:bodyPr anchor="t" rtlCol="false" tIns="0" lIns="0" bIns="0" rIns="0">
            <a:spAutoFit/>
          </a:bodyPr>
          <a:lstStyle/>
          <a:p>
            <a:pPr algn="ctr">
              <a:lnSpc>
                <a:spcPts val="3463"/>
              </a:lnSpc>
            </a:pPr>
            <a:r>
              <a:rPr lang="en-US" sz="2664" spc="133">
                <a:solidFill>
                  <a:srgbClr val="5CE1E6"/>
                </a:solidFill>
                <a:latin typeface="Aileron"/>
                <a:ea typeface="Aileron"/>
                <a:cs typeface="Aileron"/>
                <a:sym typeface="Aileron"/>
              </a:rPr>
              <a:t>9</a:t>
            </a:r>
          </a:p>
        </p:txBody>
      </p:sp>
      <p:sp>
        <p:nvSpPr>
          <p:cNvPr name="TextBox 54" id="54"/>
          <p:cNvSpPr txBox="true"/>
          <p:nvPr/>
        </p:nvSpPr>
        <p:spPr>
          <a:xfrm rot="0">
            <a:off x="9956096" y="7675444"/>
            <a:ext cx="3377398" cy="669337"/>
          </a:xfrm>
          <a:prstGeom prst="rect">
            <a:avLst/>
          </a:prstGeom>
        </p:spPr>
        <p:txBody>
          <a:bodyPr anchor="t" rtlCol="false" tIns="0" lIns="0" bIns="0" rIns="0">
            <a:spAutoFit/>
          </a:bodyPr>
          <a:lstStyle/>
          <a:p>
            <a:pPr algn="ctr">
              <a:lnSpc>
                <a:spcPts val="2747"/>
              </a:lnSpc>
            </a:pPr>
            <a:r>
              <a:rPr lang="en-US" sz="1831" spc="54">
                <a:solidFill>
                  <a:srgbClr val="FFFFFF"/>
                </a:solidFill>
                <a:latin typeface="Aileron"/>
                <a:ea typeface="Aileron"/>
                <a:cs typeface="Aileron"/>
                <a:sym typeface="Aileron"/>
              </a:rPr>
              <a:t>Finalización de</a:t>
            </a:r>
          </a:p>
          <a:p>
            <a:pPr algn="ctr">
              <a:lnSpc>
                <a:spcPts val="2747"/>
              </a:lnSpc>
            </a:pPr>
            <a:r>
              <a:rPr lang="en-US" sz="1831" spc="54">
                <a:solidFill>
                  <a:srgbClr val="FFFFFF"/>
                </a:solidFill>
                <a:latin typeface="Aileron"/>
                <a:ea typeface="Aileron"/>
                <a:cs typeface="Aileron"/>
                <a:sym typeface="Aileron"/>
              </a:rPr>
              <a:t> codificación</a:t>
            </a:r>
          </a:p>
        </p:txBody>
      </p:sp>
      <p:sp>
        <p:nvSpPr>
          <p:cNvPr name="TextBox 55" id="55"/>
          <p:cNvSpPr txBox="true"/>
          <p:nvPr/>
        </p:nvSpPr>
        <p:spPr>
          <a:xfrm rot="0">
            <a:off x="11295435" y="8830840"/>
            <a:ext cx="5942648" cy="887095"/>
          </a:xfrm>
          <a:prstGeom prst="rect">
            <a:avLst/>
          </a:prstGeom>
        </p:spPr>
        <p:txBody>
          <a:bodyPr anchor="t" rtlCol="false" tIns="0" lIns="0" bIns="0" rIns="0">
            <a:spAutoFit/>
          </a:bodyPr>
          <a:lstStyle/>
          <a:p>
            <a:pPr algn="ctr">
              <a:lnSpc>
                <a:spcPts val="7279"/>
              </a:lnSpc>
            </a:pPr>
            <a:r>
              <a:rPr lang="en-US" sz="5199">
                <a:solidFill>
                  <a:srgbClr val="D06FF9"/>
                </a:solidFill>
                <a:latin typeface="Chau Philomene"/>
                <a:ea typeface="Chau Philomene"/>
                <a:cs typeface="Chau Philomene"/>
                <a:sym typeface="Chau Philomene"/>
              </a:rPr>
              <a:t>Total:</a:t>
            </a:r>
            <a:r>
              <a:rPr lang="en-US" sz="5199">
                <a:solidFill>
                  <a:srgbClr val="5CE1E6"/>
                </a:solidFill>
                <a:latin typeface="Chau Philomene"/>
                <a:ea typeface="Chau Philomene"/>
                <a:cs typeface="Chau Philomene"/>
                <a:sym typeface="Chau Philomene"/>
              </a:rPr>
              <a:t> 10 Martes + 1 dia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grpSp>
        <p:nvGrpSpPr>
          <p:cNvPr name="Group 2" id="2"/>
          <p:cNvGrpSpPr/>
          <p:nvPr/>
        </p:nvGrpSpPr>
        <p:grpSpPr>
          <a:xfrm rot="0">
            <a:off x="-289006" y="-1223360"/>
            <a:ext cx="18577006" cy="2722945"/>
            <a:chOff x="0" y="0"/>
            <a:chExt cx="24769341" cy="3630594"/>
          </a:xfrm>
        </p:grpSpPr>
        <p:grpSp>
          <p:nvGrpSpPr>
            <p:cNvPr name="Group 3" id="3"/>
            <p:cNvGrpSpPr/>
            <p:nvPr/>
          </p:nvGrpSpPr>
          <p:grpSpPr>
            <a:xfrm rot="0">
              <a:off x="0" y="0"/>
              <a:ext cx="24769341" cy="3630594"/>
              <a:chOff x="0" y="0"/>
              <a:chExt cx="4892709" cy="717154"/>
            </a:xfrm>
          </p:grpSpPr>
          <p:sp>
            <p:nvSpPr>
              <p:cNvPr name="Freeform 4" id="4"/>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5" id="5"/>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2279029" y="879800"/>
              <a:ext cx="1089906" cy="3445105"/>
            </a:xfrm>
            <a:custGeom>
              <a:avLst/>
              <a:gdLst/>
              <a:ahLst/>
              <a:cxnLst/>
              <a:rect r="r" b="b" t="t" l="l"/>
              <a:pathLst>
                <a:path h="3445105" w="1089906">
                  <a:moveTo>
                    <a:pt x="0" y="0"/>
                  </a:moveTo>
                  <a:lnTo>
                    <a:pt x="1089906" y="0"/>
                  </a:lnTo>
                  <a:lnTo>
                    <a:pt x="1089906" y="3445106"/>
                  </a:lnTo>
                  <a:lnTo>
                    <a:pt x="0" y="344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7" id="7"/>
          <p:cNvGraphicFramePr>
            <a:graphicFrameLocks noGrp="true"/>
          </p:cNvGraphicFramePr>
          <p:nvPr/>
        </p:nvGraphicFramePr>
        <p:xfrm>
          <a:off x="2155076" y="3432343"/>
          <a:ext cx="13977849" cy="6447833"/>
        </p:xfrm>
        <a:graphic>
          <a:graphicData uri="http://schemas.openxmlformats.org/drawingml/2006/table">
            <a:tbl>
              <a:tblPr/>
              <a:tblGrid>
                <a:gridCol w="1443752"/>
                <a:gridCol w="6267049"/>
                <a:gridCol w="6267049"/>
              </a:tblGrid>
              <a:tr h="1144705">
                <a:tc>
                  <a:txBody>
                    <a:bodyPr anchor="t" rtlCol="false"/>
                    <a:lstStyle/>
                    <a:p>
                      <a:pPr algn="ctr" marL="0" indent="0" lvl="0">
                        <a:lnSpc>
                          <a:spcPts val="1886"/>
                        </a:lnSpc>
                        <a:spcBef>
                          <a:spcPct val="0"/>
                        </a:spcBef>
                        <a:defRPr/>
                      </a:pP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b="true" sz="2400">
                          <a:solidFill>
                            <a:srgbClr val="552E4D"/>
                          </a:solidFill>
                          <a:latin typeface="Museo Moderno Ultra-Bold"/>
                          <a:ea typeface="Museo Moderno Ultra-Bold"/>
                          <a:cs typeface="Museo Moderno Ultra-Bold"/>
                          <a:sym typeface="Museo Moderno Ultra-Bold"/>
                        </a:rPr>
                        <a:t>PROBLEMA</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gradFill rotWithShape="true">
                      <a:gsLst>
                        <a:gs pos="0">
                          <a:srgbClr val="2DDFFF">
                            <a:alpha val="100000"/>
                          </a:srgbClr>
                        </a:gs>
                        <a:gs pos="100000">
                          <a:srgbClr val="94B9FF">
                            <a:alpha val="100000"/>
                          </a:srgbClr>
                        </a:gs>
                      </a:gsLst>
                      <a:lin ang="0"/>
                    </a:gradFill>
                  </a:tcPr>
                </a:tc>
                <a:tc>
                  <a:txBody>
                    <a:bodyPr anchor="t" rtlCol="false"/>
                    <a:lstStyle/>
                    <a:p>
                      <a:pPr algn="ctr" marL="0" indent="0" lvl="0">
                        <a:lnSpc>
                          <a:spcPts val="3359"/>
                        </a:lnSpc>
                        <a:spcBef>
                          <a:spcPct val="0"/>
                        </a:spcBef>
                        <a:defRPr/>
                      </a:pPr>
                      <a:r>
                        <a:rPr lang="en-US" b="true" sz="2400">
                          <a:solidFill>
                            <a:srgbClr val="552E4D"/>
                          </a:solidFill>
                          <a:latin typeface="Museo Moderno Ultra-Bold"/>
                          <a:ea typeface="Museo Moderno Ultra-Bold"/>
                          <a:cs typeface="Museo Moderno Ultra-Bold"/>
                          <a:sym typeface="Museo Moderno Ultra-Bold"/>
                        </a:rPr>
                        <a:t>SOLUCION</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gradFill rotWithShape="true">
                      <a:gsLst>
                        <a:gs pos="0">
                          <a:srgbClr val="94B9FF">
                            <a:alpha val="100000"/>
                          </a:srgbClr>
                        </a:gs>
                        <a:gs pos="100000">
                          <a:srgbClr val="3EDCFF">
                            <a:alpha val="100000"/>
                          </a:srgbClr>
                        </a:gs>
                      </a:gsLst>
                      <a:lin ang="0"/>
                    </a:gradFill>
                  </a:tcPr>
                </a:tc>
              </a:tr>
              <a:tr h="1144705">
                <a:tc rowSpan="4">
                  <a:txBody>
                    <a:bodyPr anchor="t" rtlCol="false"/>
                    <a:lstStyle/>
                    <a:p>
                      <a:pPr algn="ctr" marL="0" indent="0" lvl="0">
                        <a:lnSpc>
                          <a:spcPts val="1716"/>
                        </a:lnSpc>
                        <a:spcBef>
                          <a:spcPct val="0"/>
                        </a:spcBef>
                        <a:defRPr/>
                      </a:pP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5CE1E6"/>
                    </a:solidFill>
                  </a:tcPr>
                </a:tc>
                <a:tc>
                  <a:txBody>
                    <a:bodyPr anchor="t" rtlCol="false"/>
                    <a:lstStyle/>
                    <a:p>
                      <a:pPr algn="ctr" marL="0" indent="0" lvl="0">
                        <a:lnSpc>
                          <a:spcPts val="2696"/>
                        </a:lnSpc>
                        <a:spcBef>
                          <a:spcPct val="0"/>
                        </a:spcBef>
                        <a:defRPr/>
                      </a:pPr>
                      <a:r>
                        <a:rPr lang="en-US" sz="1925" u="sng">
                          <a:solidFill>
                            <a:srgbClr val="552E4D"/>
                          </a:solidFill>
                          <a:latin typeface="Capriola"/>
                          <a:ea typeface="Capriola"/>
                          <a:cs typeface="Capriola"/>
                          <a:sym typeface="Capriola"/>
                        </a:rPr>
                        <a:t>Contador de nivel:</a:t>
                      </a:r>
                      <a:r>
                        <a:rPr lang="en-US" sz="1925">
                          <a:solidFill>
                            <a:srgbClr val="552E4D"/>
                          </a:solidFill>
                          <a:latin typeface="Capriola"/>
                          <a:ea typeface="Capriola"/>
                          <a:cs typeface="Capriola"/>
                          <a:sym typeface="Capriola"/>
                        </a:rPr>
                        <a:t> Al codificar, el contador de nivel no se reiniciaba correctamente</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Se solucionó usando </a:t>
                      </a:r>
                      <a:r>
                        <a:rPr lang="en-US" sz="1925">
                          <a:solidFill>
                            <a:srgbClr val="FF4545"/>
                          </a:solidFill>
                          <a:latin typeface="Capriola"/>
                          <a:ea typeface="Capriola"/>
                          <a:cs typeface="Capriola"/>
                          <a:sym typeface="Capriola"/>
                        </a:rPr>
                        <a:t>lcd.clear() </a:t>
                      </a:r>
                      <a:r>
                        <a:rPr lang="en-US" sz="1925">
                          <a:solidFill>
                            <a:srgbClr val="552E4D"/>
                          </a:solidFill>
                          <a:latin typeface="Capriola"/>
                          <a:ea typeface="Capriola"/>
                          <a:cs typeface="Capriola"/>
                          <a:sym typeface="Capriola"/>
                        </a:rPr>
                        <a:t>para restablecer la pantalla.</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r>
              <a:tr h="1274355">
                <a:tc vMerge="true">
                  <a:txBody>
                    <a:bodyPr anchor="t" rtlCol="false"/>
                    <a:lstStyle/>
                    <a:p>
                      <a:pPr algn="ctr" marL="0" indent="0" lvl="0">
                        <a:lnSpc>
                          <a:spcPts val="1716"/>
                        </a:lnSpc>
                        <a:spcBef>
                          <a:spcPct val="0"/>
                        </a:spcBef>
                        <a:defRPr/>
                      </a:pP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5CE1E6"/>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Visualización del contador de tiempo: Antes el cronómetro no se mostraba por pantalla en ningún momento.</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Esto se solucionó ajustando la condición en el ciclo </a:t>
                      </a:r>
                      <a:r>
                        <a:rPr lang="en-US" sz="1925">
                          <a:solidFill>
                            <a:srgbClr val="FF4545"/>
                          </a:solidFill>
                          <a:latin typeface="Capriola"/>
                          <a:ea typeface="Capriola"/>
                          <a:cs typeface="Capriola"/>
                          <a:sym typeface="Capriola"/>
                        </a:rPr>
                        <a:t>for </a:t>
                      </a:r>
                      <a:r>
                        <a:rPr lang="en-US" sz="1925">
                          <a:solidFill>
                            <a:srgbClr val="552E4D"/>
                          </a:solidFill>
                          <a:latin typeface="Capriola"/>
                          <a:ea typeface="Capriola"/>
                          <a:cs typeface="Capriola"/>
                          <a:sym typeface="Capriola"/>
                        </a:rPr>
                        <a:t>dentro de la función </a:t>
                      </a:r>
                      <a:r>
                        <a:rPr lang="en-US" sz="1925">
                          <a:solidFill>
                            <a:srgbClr val="FF4545"/>
                          </a:solidFill>
                          <a:latin typeface="Capriola"/>
                          <a:ea typeface="Capriola"/>
                          <a:cs typeface="Capriola"/>
                          <a:sym typeface="Capriola"/>
                        </a:rPr>
                        <a:t>Tiempo</a:t>
                      </a:r>
                      <a:r>
                        <a:rPr lang="en-US" sz="1925">
                          <a:solidFill>
                            <a:srgbClr val="552E4D"/>
                          </a:solidFill>
                          <a:latin typeface="Capriola"/>
                          <a:ea typeface="Capriola"/>
                          <a:cs typeface="Capriola"/>
                          <a:sym typeface="Capriola"/>
                        </a:rPr>
                        <a:t>.</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r>
              <a:tr h="1609712">
                <a:tc vMerge="true">
                  <a:txBody>
                    <a:bodyPr anchor="t" rtlCol="false"/>
                    <a:lstStyle/>
                    <a:p>
                      <a:pPr algn="ctr" marL="0" indent="0" lvl="0">
                        <a:lnSpc>
                          <a:spcPts val="1716"/>
                        </a:lnSpc>
                        <a:spcBef>
                          <a:spcPct val="0"/>
                        </a:spcBef>
                        <a:defRPr/>
                      </a:pP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5CE1E6"/>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Problema de reinicio: Después de corregir la visualización, surgió un segundo problema: el cronómetro no se reiniciaba al cometer un error en el nivel.</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Este problema se resolvió incluyendo parte de la función </a:t>
                      </a:r>
                      <a:r>
                        <a:rPr lang="en-US" sz="1925">
                          <a:solidFill>
                            <a:srgbClr val="FF4545"/>
                          </a:solidFill>
                          <a:latin typeface="Capriola"/>
                          <a:ea typeface="Capriola"/>
                          <a:cs typeface="Capriola"/>
                          <a:sym typeface="Capriola"/>
                        </a:rPr>
                        <a:t>Tiempo </a:t>
                      </a:r>
                      <a:r>
                        <a:rPr lang="en-US" sz="1925">
                          <a:solidFill>
                            <a:srgbClr val="552E4D"/>
                          </a:solidFill>
                          <a:latin typeface="Capriola"/>
                          <a:ea typeface="Capriola"/>
                          <a:cs typeface="Capriola"/>
                          <a:sym typeface="Capriola"/>
                        </a:rPr>
                        <a:t>en la lógica de detección de errores de la secuencia.</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r>
              <a:tr h="1274355">
                <a:tc vMerge="true">
                  <a:txBody>
                    <a:bodyPr anchor="t" rtlCol="false"/>
                    <a:lstStyle/>
                    <a:p>
                      <a:pPr algn="ctr" marL="0" indent="0" lvl="0">
                        <a:lnSpc>
                          <a:spcPts val="1716"/>
                        </a:lnSpc>
                        <a:spcBef>
                          <a:spcPct val="0"/>
                        </a:spcBef>
                        <a:defRPr/>
                      </a:pP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5CE1E6"/>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Ajustar el modelo 3D: Se había hecho el modelo 3D pero no se tomo en cuenta las medidas reales de los componentes</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c>
                  <a:txBody>
                    <a:bodyPr anchor="t" rtlCol="false"/>
                    <a:lstStyle/>
                    <a:p>
                      <a:pPr algn="ctr" marL="0" indent="0" lvl="0">
                        <a:lnSpc>
                          <a:spcPts val="2696"/>
                        </a:lnSpc>
                        <a:spcBef>
                          <a:spcPct val="0"/>
                        </a:spcBef>
                        <a:defRPr/>
                      </a:pPr>
                      <a:r>
                        <a:rPr lang="en-US" sz="1925">
                          <a:solidFill>
                            <a:srgbClr val="552E4D"/>
                          </a:solidFill>
                          <a:latin typeface="Capriola"/>
                          <a:ea typeface="Capriola"/>
                          <a:cs typeface="Capriola"/>
                          <a:sym typeface="Capriola"/>
                        </a:rPr>
                        <a:t>Medimos todos los componetes</a:t>
                      </a:r>
                      <a:endParaRPr lang="en-US" sz="1100"/>
                    </a:p>
                  </a:txBody>
                  <a:tcPr marL="106149" marR="106149" marT="106149" marB="106149" anchor="ctr">
                    <a:lnL cmpd="sng" algn="ctr" cap="flat" w="38100">
                      <a:solidFill>
                        <a:srgbClr val="552E4D"/>
                      </a:solidFill>
                      <a:prstDash val="solid"/>
                      <a:round/>
                      <a:headEnd type="none" w="med" len="med"/>
                      <a:tailEnd type="none" w="med" len="med"/>
                    </a:lnL>
                    <a:lnR cmpd="sng" algn="ctr" cap="flat" w="38100">
                      <a:solidFill>
                        <a:srgbClr val="552E4D"/>
                      </a:solidFill>
                      <a:prstDash val="solid"/>
                      <a:round/>
                      <a:headEnd type="none" w="med" len="med"/>
                      <a:tailEnd type="none" w="med" len="med"/>
                    </a:lnR>
                    <a:lnT cmpd="sng" algn="ctr" cap="flat" w="38100">
                      <a:solidFill>
                        <a:srgbClr val="552E4D"/>
                      </a:solidFill>
                      <a:prstDash val="solid"/>
                      <a:round/>
                      <a:headEnd type="none" w="med" len="med"/>
                      <a:tailEnd type="none" w="med" len="med"/>
                    </a:lnT>
                    <a:lnB cmpd="sng" algn="ctr" cap="flat" w="38100">
                      <a:solidFill>
                        <a:srgbClr val="552E4D"/>
                      </a:solidFill>
                      <a:prstDash val="solid"/>
                      <a:round/>
                      <a:headEnd type="none" w="med" len="med"/>
                      <a:tailEnd type="none" w="med" len="med"/>
                    </a:lnB>
                    <a:solidFill>
                      <a:srgbClr val="FFFFFF"/>
                    </a:solidFill>
                  </a:tcPr>
                </a:tc>
              </a:tr>
            </a:tbl>
          </a:graphicData>
        </a:graphic>
      </p:graphicFrame>
      <p:sp>
        <p:nvSpPr>
          <p:cNvPr name="AutoShape 8" id="8"/>
          <p:cNvSpPr/>
          <p:nvPr/>
        </p:nvSpPr>
        <p:spPr>
          <a:xfrm>
            <a:off x="2155076" y="5732547"/>
            <a:ext cx="1487440" cy="0"/>
          </a:xfrm>
          <a:prstGeom prst="line">
            <a:avLst/>
          </a:prstGeom>
          <a:ln cap="flat" w="38100">
            <a:solidFill>
              <a:srgbClr val="000000"/>
            </a:solidFill>
            <a:prstDash val="solid"/>
            <a:headEnd type="none" len="sm" w="sm"/>
            <a:tailEnd type="none" len="sm" w="sm"/>
          </a:ln>
        </p:spPr>
      </p:sp>
      <p:sp>
        <p:nvSpPr>
          <p:cNvPr name="AutoShape 9" id="9"/>
          <p:cNvSpPr/>
          <p:nvPr/>
        </p:nvSpPr>
        <p:spPr>
          <a:xfrm>
            <a:off x="2127454" y="7008428"/>
            <a:ext cx="1487440" cy="0"/>
          </a:xfrm>
          <a:prstGeom prst="line">
            <a:avLst/>
          </a:prstGeom>
          <a:ln cap="flat" w="38100">
            <a:solidFill>
              <a:srgbClr val="000000"/>
            </a:solidFill>
            <a:prstDash val="solid"/>
            <a:headEnd type="none" len="sm" w="sm"/>
            <a:tailEnd type="none" len="sm" w="sm"/>
          </a:ln>
        </p:spPr>
      </p:sp>
      <p:sp>
        <p:nvSpPr>
          <p:cNvPr name="AutoShape 10" id="10"/>
          <p:cNvSpPr/>
          <p:nvPr/>
        </p:nvSpPr>
        <p:spPr>
          <a:xfrm>
            <a:off x="2127454" y="8588718"/>
            <a:ext cx="1487440"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2155076" y="4924347"/>
            <a:ext cx="1459818" cy="514350"/>
          </a:xfrm>
          <a:prstGeom prst="rect">
            <a:avLst/>
          </a:prstGeom>
        </p:spPr>
        <p:txBody>
          <a:bodyPr anchor="t" rtlCol="false" tIns="0" lIns="0" bIns="0" rIns="0">
            <a:spAutoFit/>
          </a:bodyPr>
          <a:lstStyle/>
          <a:p>
            <a:pPr algn="ctr">
              <a:lnSpc>
                <a:spcPts val="4200"/>
              </a:lnSpc>
            </a:pPr>
            <a:r>
              <a:rPr lang="en-US" sz="3000" b="true">
                <a:solidFill>
                  <a:srgbClr val="17181C"/>
                </a:solidFill>
                <a:latin typeface="Museo Moderno Bold"/>
                <a:ea typeface="Museo Moderno Bold"/>
                <a:cs typeface="Museo Moderno Bold"/>
                <a:sym typeface="Museo Moderno Bold"/>
              </a:rPr>
              <a:t>1</a:t>
            </a:r>
          </a:p>
        </p:txBody>
      </p:sp>
      <p:sp>
        <p:nvSpPr>
          <p:cNvPr name="TextBox 12" id="12"/>
          <p:cNvSpPr txBox="true"/>
          <p:nvPr/>
        </p:nvSpPr>
        <p:spPr>
          <a:xfrm rot="0">
            <a:off x="2210318" y="6141910"/>
            <a:ext cx="1459818" cy="514350"/>
          </a:xfrm>
          <a:prstGeom prst="rect">
            <a:avLst/>
          </a:prstGeom>
        </p:spPr>
        <p:txBody>
          <a:bodyPr anchor="t" rtlCol="false" tIns="0" lIns="0" bIns="0" rIns="0">
            <a:spAutoFit/>
          </a:bodyPr>
          <a:lstStyle/>
          <a:p>
            <a:pPr algn="ctr">
              <a:lnSpc>
                <a:spcPts val="4200"/>
              </a:lnSpc>
            </a:pPr>
            <a:r>
              <a:rPr lang="en-US" sz="3000" b="true">
                <a:solidFill>
                  <a:srgbClr val="17181C"/>
                </a:solidFill>
                <a:latin typeface="Museo Moderno Bold"/>
                <a:ea typeface="Museo Moderno Bold"/>
                <a:cs typeface="Museo Moderno Bold"/>
                <a:sym typeface="Museo Moderno Bold"/>
              </a:rPr>
              <a:t>2</a:t>
            </a:r>
          </a:p>
        </p:txBody>
      </p:sp>
      <p:sp>
        <p:nvSpPr>
          <p:cNvPr name="TextBox 13" id="13"/>
          <p:cNvSpPr txBox="true"/>
          <p:nvPr/>
        </p:nvSpPr>
        <p:spPr>
          <a:xfrm rot="0">
            <a:off x="2237939" y="7440655"/>
            <a:ext cx="1459818" cy="514350"/>
          </a:xfrm>
          <a:prstGeom prst="rect">
            <a:avLst/>
          </a:prstGeom>
        </p:spPr>
        <p:txBody>
          <a:bodyPr anchor="t" rtlCol="false" tIns="0" lIns="0" bIns="0" rIns="0">
            <a:spAutoFit/>
          </a:bodyPr>
          <a:lstStyle/>
          <a:p>
            <a:pPr algn="ctr">
              <a:lnSpc>
                <a:spcPts val="4200"/>
              </a:lnSpc>
            </a:pPr>
            <a:r>
              <a:rPr lang="en-US" sz="3000" b="true">
                <a:solidFill>
                  <a:srgbClr val="17181C"/>
                </a:solidFill>
                <a:latin typeface="Museo Moderno Bold"/>
                <a:ea typeface="Museo Moderno Bold"/>
                <a:cs typeface="Museo Moderno Bold"/>
                <a:sym typeface="Museo Moderno Bold"/>
              </a:rPr>
              <a:t>3</a:t>
            </a:r>
          </a:p>
        </p:txBody>
      </p:sp>
      <p:sp>
        <p:nvSpPr>
          <p:cNvPr name="TextBox 14" id="14"/>
          <p:cNvSpPr txBox="true"/>
          <p:nvPr/>
        </p:nvSpPr>
        <p:spPr>
          <a:xfrm rot="0">
            <a:off x="2182697" y="8800125"/>
            <a:ext cx="1459818" cy="514350"/>
          </a:xfrm>
          <a:prstGeom prst="rect">
            <a:avLst/>
          </a:prstGeom>
        </p:spPr>
        <p:txBody>
          <a:bodyPr anchor="t" rtlCol="false" tIns="0" lIns="0" bIns="0" rIns="0">
            <a:spAutoFit/>
          </a:bodyPr>
          <a:lstStyle/>
          <a:p>
            <a:pPr algn="ctr">
              <a:lnSpc>
                <a:spcPts val="4200"/>
              </a:lnSpc>
            </a:pPr>
            <a:r>
              <a:rPr lang="en-US" sz="3000" b="true">
                <a:solidFill>
                  <a:srgbClr val="17181C"/>
                </a:solidFill>
                <a:latin typeface="Museo Moderno Bold"/>
                <a:ea typeface="Museo Moderno Bold"/>
                <a:cs typeface="Museo Moderno Bold"/>
                <a:sym typeface="Museo Moderno Bold"/>
              </a:rPr>
              <a:t>4</a:t>
            </a:r>
          </a:p>
        </p:txBody>
      </p:sp>
      <p:sp>
        <p:nvSpPr>
          <p:cNvPr name="TextBox 15" id="15"/>
          <p:cNvSpPr txBox="true"/>
          <p:nvPr/>
        </p:nvSpPr>
        <p:spPr>
          <a:xfrm rot="0">
            <a:off x="6723377" y="2167904"/>
            <a:ext cx="4898237" cy="688975"/>
          </a:xfrm>
          <a:prstGeom prst="rect">
            <a:avLst/>
          </a:prstGeom>
        </p:spPr>
        <p:txBody>
          <a:bodyPr anchor="t" rtlCol="false" tIns="0" lIns="0" bIns="0" rIns="0">
            <a:spAutoFit/>
          </a:bodyPr>
          <a:lstStyle/>
          <a:p>
            <a:pPr algn="ctr">
              <a:lnSpc>
                <a:spcPts val="5599"/>
              </a:lnSpc>
            </a:pPr>
            <a:r>
              <a:rPr lang="en-US" sz="3999">
                <a:solidFill>
                  <a:srgbClr val="FCFCFD"/>
                </a:solidFill>
                <a:latin typeface="Bobby Jones Condensed"/>
                <a:ea typeface="Bobby Jones Condensed"/>
                <a:cs typeface="Bobby Jones Condensed"/>
                <a:sym typeface="Bobby Jones Condensed"/>
              </a:rPr>
              <a:t>Problemáticas en el proyecto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grpSp>
        <p:nvGrpSpPr>
          <p:cNvPr name="Group 2" id="2"/>
          <p:cNvGrpSpPr/>
          <p:nvPr/>
        </p:nvGrpSpPr>
        <p:grpSpPr>
          <a:xfrm rot="0">
            <a:off x="-289006" y="-1223360"/>
            <a:ext cx="18577006" cy="2722945"/>
            <a:chOff x="0" y="0"/>
            <a:chExt cx="4892709" cy="717154"/>
          </a:xfrm>
        </p:grpSpPr>
        <p:sp>
          <p:nvSpPr>
            <p:cNvPr name="Freeform 3" id="3"/>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4" id="4"/>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420265" y="-563509"/>
            <a:ext cx="817430" cy="2583829"/>
          </a:xfrm>
          <a:custGeom>
            <a:avLst/>
            <a:gdLst/>
            <a:ahLst/>
            <a:cxnLst/>
            <a:rect r="r" b="b" t="t" l="l"/>
            <a:pathLst>
              <a:path h="2583829" w="817430">
                <a:moveTo>
                  <a:pt x="0" y="0"/>
                </a:moveTo>
                <a:lnTo>
                  <a:pt x="817430" y="0"/>
                </a:lnTo>
                <a:lnTo>
                  <a:pt x="817430" y="2583828"/>
                </a:lnTo>
                <a:lnTo>
                  <a:pt x="0" y="2583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11290" y="5414150"/>
            <a:ext cx="5152168" cy="4882375"/>
            <a:chOff x="0" y="0"/>
            <a:chExt cx="6353786" cy="6021070"/>
          </a:xfrm>
        </p:grpSpPr>
        <p:sp>
          <p:nvSpPr>
            <p:cNvPr name="Freeform 7" id="7"/>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4"/>
              <a:stretch>
                <a:fillRect l="-79723" t="0" r="0" b="0"/>
              </a:stretch>
            </a:blipFill>
          </p:spPr>
        </p:sp>
      </p:grpSp>
      <p:grpSp>
        <p:nvGrpSpPr>
          <p:cNvPr name="Group 8" id="8"/>
          <p:cNvGrpSpPr/>
          <p:nvPr/>
        </p:nvGrpSpPr>
        <p:grpSpPr>
          <a:xfrm rot="0">
            <a:off x="4141514" y="5414150"/>
            <a:ext cx="5152168" cy="4882375"/>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0" t="-20116" r="0" b="-20116"/>
              </a:stretch>
            </a:blipFill>
          </p:spPr>
        </p:sp>
      </p:grpSp>
      <p:grpSp>
        <p:nvGrpSpPr>
          <p:cNvPr name="Group 10" id="10"/>
          <p:cNvGrpSpPr/>
          <p:nvPr/>
        </p:nvGrpSpPr>
        <p:grpSpPr>
          <a:xfrm rot="0">
            <a:off x="8994318" y="5414150"/>
            <a:ext cx="5152168" cy="4882375"/>
            <a:chOff x="0" y="0"/>
            <a:chExt cx="6353786" cy="6021070"/>
          </a:xfrm>
        </p:grpSpPr>
        <p:sp>
          <p:nvSpPr>
            <p:cNvPr name="Freeform 11" id="1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6"/>
              <a:stretch>
                <a:fillRect l="-19696" t="0" r="-19696" b="0"/>
              </a:stretch>
            </a:blipFill>
            <a:ln cap="sq">
              <a:noFill/>
              <a:prstDash val="solid"/>
              <a:miter/>
            </a:ln>
          </p:spPr>
        </p:sp>
      </p:grpSp>
      <p:grpSp>
        <p:nvGrpSpPr>
          <p:cNvPr name="Group 12" id="12"/>
          <p:cNvGrpSpPr/>
          <p:nvPr/>
        </p:nvGrpSpPr>
        <p:grpSpPr>
          <a:xfrm rot="0">
            <a:off x="13847121" y="5414150"/>
            <a:ext cx="5152168" cy="4882375"/>
            <a:chOff x="0" y="0"/>
            <a:chExt cx="6353786" cy="6021070"/>
          </a:xfrm>
        </p:grpSpPr>
        <p:sp>
          <p:nvSpPr>
            <p:cNvPr name="Freeform 13" id="13"/>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22188" t="0" r="-22188" b="0"/>
              </a:stretch>
            </a:blipFill>
          </p:spPr>
        </p:sp>
      </p:grpSp>
      <p:grpSp>
        <p:nvGrpSpPr>
          <p:cNvPr name="Group 14" id="14"/>
          <p:cNvGrpSpPr/>
          <p:nvPr/>
        </p:nvGrpSpPr>
        <p:grpSpPr>
          <a:xfrm rot="0">
            <a:off x="214997" y="550093"/>
            <a:ext cx="5159136" cy="3216058"/>
            <a:chOff x="0" y="0"/>
            <a:chExt cx="6878848" cy="4288077"/>
          </a:xfrm>
        </p:grpSpPr>
        <p:sp>
          <p:nvSpPr>
            <p:cNvPr name="TextBox 15" id="15"/>
            <p:cNvSpPr txBox="true"/>
            <p:nvPr/>
          </p:nvSpPr>
          <p:spPr>
            <a:xfrm rot="0">
              <a:off x="0" y="1658422"/>
              <a:ext cx="6878848" cy="2191939"/>
            </a:xfrm>
            <a:prstGeom prst="rect">
              <a:avLst/>
            </a:prstGeom>
          </p:spPr>
          <p:txBody>
            <a:bodyPr anchor="t" rtlCol="false" tIns="0" lIns="0" bIns="0" rIns="0">
              <a:spAutoFit/>
            </a:bodyPr>
            <a:lstStyle/>
            <a:p>
              <a:pPr algn="ctr">
                <a:lnSpc>
                  <a:spcPts val="13732"/>
                </a:lnSpc>
              </a:pPr>
              <a:r>
                <a:rPr lang="en-US" sz="9808">
                  <a:solidFill>
                    <a:srgbClr val="0073FB"/>
                  </a:solidFill>
                  <a:latin typeface="Balabeloo"/>
                  <a:ea typeface="Balabeloo"/>
                  <a:cs typeface="Balabeloo"/>
                  <a:sym typeface="Balabeloo"/>
                </a:rPr>
                <a:t>Di</a:t>
              </a:r>
              <a:r>
                <a:rPr lang="en-US" sz="9808">
                  <a:solidFill>
                    <a:srgbClr val="03B926"/>
                  </a:solidFill>
                  <a:latin typeface="Balabeloo"/>
                  <a:ea typeface="Balabeloo"/>
                  <a:cs typeface="Balabeloo"/>
                  <a:sym typeface="Balabeloo"/>
                </a:rPr>
                <a:t>se</a:t>
              </a:r>
              <a:r>
                <a:rPr lang="en-US" sz="9808">
                  <a:solidFill>
                    <a:srgbClr val="FFBF00"/>
                  </a:solidFill>
                  <a:latin typeface="Balabeloo"/>
                  <a:ea typeface="Balabeloo"/>
                  <a:cs typeface="Balabeloo"/>
                  <a:sym typeface="Balabeloo"/>
                </a:rPr>
                <a:t>no</a:t>
              </a:r>
              <a:r>
                <a:rPr lang="en-US" sz="9808">
                  <a:solidFill>
                    <a:srgbClr val="FCFCFD"/>
                  </a:solidFill>
                  <a:latin typeface="Balabeloo"/>
                  <a:ea typeface="Balabeloo"/>
                  <a:cs typeface="Balabeloo"/>
                  <a:sym typeface="Balabeloo"/>
                </a:rPr>
                <a:t> </a:t>
              </a:r>
              <a:r>
                <a:rPr lang="en-US" sz="9808">
                  <a:solidFill>
                    <a:srgbClr val="FF4545"/>
                  </a:solidFill>
                  <a:latin typeface="Balabeloo"/>
                  <a:ea typeface="Balabeloo"/>
                  <a:cs typeface="Balabeloo"/>
                  <a:sym typeface="Balabeloo"/>
                </a:rPr>
                <a:t>3D</a:t>
              </a:r>
            </a:p>
          </p:txBody>
        </p:sp>
        <p:sp>
          <p:nvSpPr>
            <p:cNvPr name="TextBox 16" id="16"/>
            <p:cNvSpPr txBox="true"/>
            <p:nvPr/>
          </p:nvSpPr>
          <p:spPr>
            <a:xfrm rot="-5400000">
              <a:off x="1540560" y="1466038"/>
              <a:ext cx="4288077" cy="1356002"/>
            </a:xfrm>
            <a:prstGeom prst="rect">
              <a:avLst/>
            </a:prstGeom>
          </p:spPr>
          <p:txBody>
            <a:bodyPr anchor="t" rtlCol="false" tIns="0" lIns="0" bIns="0" rIns="0">
              <a:spAutoFit/>
            </a:bodyPr>
            <a:lstStyle/>
            <a:p>
              <a:pPr algn="ctr">
                <a:lnSpc>
                  <a:spcPts val="8560"/>
                </a:lnSpc>
              </a:pPr>
              <a:r>
                <a:rPr lang="en-US" sz="6114">
                  <a:solidFill>
                    <a:srgbClr val="FFBF00"/>
                  </a:solidFill>
                  <a:latin typeface="Balabeloo"/>
                  <a:ea typeface="Balabeloo"/>
                  <a:cs typeface="Balabeloo"/>
                  <a:sym typeface="Balabeloo"/>
                </a:rPr>
                <a:t>I</a:t>
              </a:r>
            </a:p>
          </p:txBody>
        </p:sp>
      </p:grpSp>
      <p:sp>
        <p:nvSpPr>
          <p:cNvPr name="TextBox 17" id="17"/>
          <p:cNvSpPr txBox="true"/>
          <p:nvPr/>
        </p:nvSpPr>
        <p:spPr>
          <a:xfrm rot="0">
            <a:off x="-162691" y="4559757"/>
            <a:ext cx="4054972" cy="615950"/>
          </a:xfrm>
          <a:prstGeom prst="rect">
            <a:avLst/>
          </a:prstGeom>
        </p:spPr>
        <p:txBody>
          <a:bodyPr anchor="t" rtlCol="false" tIns="0" lIns="0" bIns="0" rIns="0">
            <a:spAutoFit/>
          </a:bodyPr>
          <a:lstStyle/>
          <a:p>
            <a:pPr algn="ctr">
              <a:lnSpc>
                <a:spcPts val="4900"/>
              </a:lnSpc>
            </a:pPr>
            <a:r>
              <a:rPr lang="en-US" sz="3500">
                <a:solidFill>
                  <a:srgbClr val="FCFCFD"/>
                </a:solidFill>
                <a:latin typeface="Bobby Jones Condensed"/>
                <a:ea typeface="Bobby Jones Condensed"/>
                <a:cs typeface="Bobby Jones Condensed"/>
                <a:sym typeface="Bobby Jones Condensed"/>
              </a:rPr>
              <a:t>1er diseño </a:t>
            </a:r>
          </a:p>
        </p:txBody>
      </p:sp>
      <p:sp>
        <p:nvSpPr>
          <p:cNvPr name="TextBox 18" id="18"/>
          <p:cNvSpPr txBox="true"/>
          <p:nvPr/>
        </p:nvSpPr>
        <p:spPr>
          <a:xfrm rot="0">
            <a:off x="4944525" y="4716602"/>
            <a:ext cx="4054972" cy="459105"/>
          </a:xfrm>
          <a:prstGeom prst="rect">
            <a:avLst/>
          </a:prstGeom>
        </p:spPr>
        <p:txBody>
          <a:bodyPr anchor="t" rtlCol="false" tIns="0" lIns="0" bIns="0" rIns="0">
            <a:spAutoFit/>
          </a:bodyPr>
          <a:lstStyle/>
          <a:p>
            <a:pPr algn="ctr">
              <a:lnSpc>
                <a:spcPts val="3360"/>
              </a:lnSpc>
            </a:pPr>
            <a:r>
              <a:rPr lang="en-US" sz="3500">
                <a:solidFill>
                  <a:srgbClr val="FEFEFE"/>
                </a:solidFill>
                <a:latin typeface="Bobby Jones Condensed"/>
                <a:ea typeface="Bobby Jones Condensed"/>
                <a:cs typeface="Bobby Jones Condensed"/>
                <a:sym typeface="Bobby Jones Condensed"/>
              </a:rPr>
              <a:t>iNSPIRACION PARA EL DISEÑO</a:t>
            </a:r>
          </a:p>
        </p:txBody>
      </p:sp>
      <p:sp>
        <p:nvSpPr>
          <p:cNvPr name="TextBox 19" id="19"/>
          <p:cNvSpPr txBox="true"/>
          <p:nvPr/>
        </p:nvSpPr>
        <p:spPr>
          <a:xfrm rot="0">
            <a:off x="9792834" y="4712157"/>
            <a:ext cx="4054972" cy="459105"/>
          </a:xfrm>
          <a:prstGeom prst="rect">
            <a:avLst/>
          </a:prstGeom>
        </p:spPr>
        <p:txBody>
          <a:bodyPr anchor="t" rtlCol="false" tIns="0" lIns="0" bIns="0" rIns="0">
            <a:spAutoFit/>
          </a:bodyPr>
          <a:lstStyle/>
          <a:p>
            <a:pPr algn="ctr">
              <a:lnSpc>
                <a:spcPts val="3360"/>
              </a:lnSpc>
            </a:pPr>
            <a:r>
              <a:rPr lang="en-US" sz="3500">
                <a:solidFill>
                  <a:srgbClr val="FEFEFE"/>
                </a:solidFill>
                <a:latin typeface="Bobby Jones Condensed"/>
                <a:ea typeface="Bobby Jones Condensed"/>
                <a:cs typeface="Bobby Jones Condensed"/>
                <a:sym typeface="Bobby Jones Condensed"/>
              </a:rPr>
              <a:t>bOCETO BASADO EN LA INSPO</a:t>
            </a:r>
          </a:p>
        </p:txBody>
      </p:sp>
      <p:sp>
        <p:nvSpPr>
          <p:cNvPr name="TextBox 20" id="20"/>
          <p:cNvSpPr txBox="true"/>
          <p:nvPr/>
        </p:nvSpPr>
        <p:spPr>
          <a:xfrm rot="0">
            <a:off x="14395720" y="4712157"/>
            <a:ext cx="4054972" cy="459105"/>
          </a:xfrm>
          <a:prstGeom prst="rect">
            <a:avLst/>
          </a:prstGeom>
        </p:spPr>
        <p:txBody>
          <a:bodyPr anchor="t" rtlCol="false" tIns="0" lIns="0" bIns="0" rIns="0">
            <a:spAutoFit/>
          </a:bodyPr>
          <a:lstStyle/>
          <a:p>
            <a:pPr algn="ctr">
              <a:lnSpc>
                <a:spcPts val="3360"/>
              </a:lnSpc>
            </a:pPr>
            <a:r>
              <a:rPr lang="en-US" sz="3500">
                <a:solidFill>
                  <a:srgbClr val="FEFEFE"/>
                </a:solidFill>
                <a:latin typeface="Bobby Jones Condensed"/>
                <a:ea typeface="Bobby Jones Condensed"/>
                <a:cs typeface="Bobby Jones Condensed"/>
                <a:sym typeface="Bobby Jones Condensed"/>
              </a:rPr>
              <a:t>dISEÑO FINAL</a:t>
            </a:r>
          </a:p>
        </p:txBody>
      </p:sp>
      <p:sp>
        <p:nvSpPr>
          <p:cNvPr name="TextBox 21" id="21"/>
          <p:cNvSpPr txBox="true"/>
          <p:nvPr/>
        </p:nvSpPr>
        <p:spPr>
          <a:xfrm rot="0">
            <a:off x="5922885" y="1793009"/>
            <a:ext cx="12365115" cy="2473325"/>
          </a:xfrm>
          <a:prstGeom prst="rect">
            <a:avLst/>
          </a:prstGeom>
        </p:spPr>
        <p:txBody>
          <a:bodyPr anchor="t" rtlCol="false" tIns="0" lIns="0" bIns="0" rIns="0">
            <a:spAutoFit/>
          </a:bodyPr>
          <a:lstStyle/>
          <a:p>
            <a:pPr algn="l">
              <a:lnSpc>
                <a:spcPts val="4900"/>
              </a:lnSpc>
            </a:pPr>
            <a:r>
              <a:rPr lang="en-US" sz="3500">
                <a:solidFill>
                  <a:srgbClr val="FFFFFF"/>
                </a:solidFill>
                <a:latin typeface="Raleway"/>
                <a:ea typeface="Raleway"/>
                <a:cs typeface="Raleway"/>
                <a:sym typeface="Raleway"/>
              </a:rPr>
              <a:t>Esta es la evolucion de los diseños 3D por Hidalgo Adrian, con ayuda de Acevedo de paso, aqui se puede ver como hicimos el interior y el exterior de como se veria con el modelo del “Simon dice”.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9006" y="-1223360"/>
            <a:ext cx="18577006" cy="2722945"/>
            <a:chOff x="0" y="0"/>
            <a:chExt cx="4892709" cy="717154"/>
          </a:xfrm>
        </p:grpSpPr>
        <p:sp>
          <p:nvSpPr>
            <p:cNvPr name="Freeform 3" id="3"/>
            <p:cNvSpPr/>
            <p:nvPr/>
          </p:nvSpPr>
          <p:spPr>
            <a:xfrm flipH="false" flipV="false" rot="0">
              <a:off x="0" y="0"/>
              <a:ext cx="4892709" cy="717154"/>
            </a:xfrm>
            <a:custGeom>
              <a:avLst/>
              <a:gdLst/>
              <a:ahLst/>
              <a:cxnLst/>
              <a:rect r="r" b="b" t="t" l="l"/>
              <a:pathLst>
                <a:path h="717154" w="4892709">
                  <a:moveTo>
                    <a:pt x="0" y="0"/>
                  </a:moveTo>
                  <a:lnTo>
                    <a:pt x="4892709" y="0"/>
                  </a:lnTo>
                  <a:lnTo>
                    <a:pt x="4892709" y="717154"/>
                  </a:lnTo>
                  <a:lnTo>
                    <a:pt x="0" y="717154"/>
                  </a:lnTo>
                  <a:close/>
                </a:path>
              </a:pathLst>
            </a:custGeom>
            <a:solidFill>
              <a:srgbClr val="737373"/>
            </a:solidFill>
          </p:spPr>
        </p:sp>
        <p:sp>
          <p:nvSpPr>
            <p:cNvPr name="TextBox 4" id="4"/>
            <p:cNvSpPr txBox="true"/>
            <p:nvPr/>
          </p:nvSpPr>
          <p:spPr>
            <a:xfrm>
              <a:off x="0" y="-38100"/>
              <a:ext cx="4892709" cy="75525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420265" y="-563509"/>
            <a:ext cx="817430" cy="2583829"/>
          </a:xfrm>
          <a:custGeom>
            <a:avLst/>
            <a:gdLst/>
            <a:ahLst/>
            <a:cxnLst/>
            <a:rect r="r" b="b" t="t" l="l"/>
            <a:pathLst>
              <a:path h="2583829" w="817430">
                <a:moveTo>
                  <a:pt x="0" y="0"/>
                </a:moveTo>
                <a:lnTo>
                  <a:pt x="817430" y="0"/>
                </a:lnTo>
                <a:lnTo>
                  <a:pt x="817430" y="2583828"/>
                </a:lnTo>
                <a:lnTo>
                  <a:pt x="0" y="2583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98673" y="7033320"/>
            <a:ext cx="4418475" cy="1561549"/>
          </a:xfrm>
          <a:custGeom>
            <a:avLst/>
            <a:gdLst/>
            <a:ahLst/>
            <a:cxnLst/>
            <a:rect r="r" b="b" t="t" l="l"/>
            <a:pathLst>
              <a:path h="1561549" w="4418475">
                <a:moveTo>
                  <a:pt x="0" y="0"/>
                </a:moveTo>
                <a:lnTo>
                  <a:pt x="4418475" y="0"/>
                </a:lnTo>
                <a:lnTo>
                  <a:pt x="4418475" y="1561549"/>
                </a:lnTo>
                <a:lnTo>
                  <a:pt x="0" y="1561549"/>
                </a:lnTo>
                <a:lnTo>
                  <a:pt x="0" y="0"/>
                </a:lnTo>
                <a:close/>
              </a:path>
            </a:pathLst>
          </a:custGeom>
          <a:blipFill>
            <a:blip r:embed="rId4"/>
            <a:stretch>
              <a:fillRect l="-4528" t="-17725" r="-4601" b="-13200"/>
            </a:stretch>
          </a:blipFill>
        </p:spPr>
      </p:sp>
      <p:sp>
        <p:nvSpPr>
          <p:cNvPr name="Freeform 7" id="7"/>
          <p:cNvSpPr/>
          <p:nvPr/>
        </p:nvSpPr>
        <p:spPr>
          <a:xfrm flipH="false" flipV="false" rot="0">
            <a:off x="1028700" y="6842963"/>
            <a:ext cx="3724072" cy="2675786"/>
          </a:xfrm>
          <a:custGeom>
            <a:avLst/>
            <a:gdLst/>
            <a:ahLst/>
            <a:cxnLst/>
            <a:rect r="r" b="b" t="t" l="l"/>
            <a:pathLst>
              <a:path h="2675786" w="3724072">
                <a:moveTo>
                  <a:pt x="0" y="0"/>
                </a:moveTo>
                <a:lnTo>
                  <a:pt x="3724072" y="0"/>
                </a:lnTo>
                <a:lnTo>
                  <a:pt x="3724072" y="2675787"/>
                </a:lnTo>
                <a:lnTo>
                  <a:pt x="0" y="2675787"/>
                </a:lnTo>
                <a:lnTo>
                  <a:pt x="0" y="0"/>
                </a:lnTo>
                <a:close/>
              </a:path>
            </a:pathLst>
          </a:custGeom>
          <a:blipFill>
            <a:blip r:embed="rId5"/>
            <a:stretch>
              <a:fillRect l="0" t="-24336" r="-319" b="-26605"/>
            </a:stretch>
          </a:blipFill>
        </p:spPr>
      </p:sp>
      <p:sp>
        <p:nvSpPr>
          <p:cNvPr name="Freeform 8" id="8"/>
          <p:cNvSpPr/>
          <p:nvPr/>
        </p:nvSpPr>
        <p:spPr>
          <a:xfrm flipH="false" flipV="false" rot="0">
            <a:off x="6770852" y="3877883"/>
            <a:ext cx="4746296" cy="1655271"/>
          </a:xfrm>
          <a:custGeom>
            <a:avLst/>
            <a:gdLst/>
            <a:ahLst/>
            <a:cxnLst/>
            <a:rect r="r" b="b" t="t" l="l"/>
            <a:pathLst>
              <a:path h="1655271" w="4746296">
                <a:moveTo>
                  <a:pt x="0" y="0"/>
                </a:moveTo>
                <a:lnTo>
                  <a:pt x="4746296" y="0"/>
                </a:lnTo>
                <a:lnTo>
                  <a:pt x="4746296" y="1655271"/>
                </a:lnTo>
                <a:lnTo>
                  <a:pt x="0" y="1655271"/>
                </a:lnTo>
                <a:lnTo>
                  <a:pt x="0" y="0"/>
                </a:lnTo>
                <a:close/>
              </a:path>
            </a:pathLst>
          </a:custGeom>
          <a:blipFill>
            <a:blip r:embed="rId6"/>
            <a:stretch>
              <a:fillRect l="0" t="0" r="0" b="0"/>
            </a:stretch>
          </a:blipFill>
        </p:spPr>
      </p:sp>
      <p:sp>
        <p:nvSpPr>
          <p:cNvPr name="Freeform 9" id="9"/>
          <p:cNvSpPr/>
          <p:nvPr/>
        </p:nvSpPr>
        <p:spPr>
          <a:xfrm flipH="false" flipV="false" rot="0">
            <a:off x="13456597" y="5810338"/>
            <a:ext cx="4253559" cy="3450700"/>
          </a:xfrm>
          <a:custGeom>
            <a:avLst/>
            <a:gdLst/>
            <a:ahLst/>
            <a:cxnLst/>
            <a:rect r="r" b="b" t="t" l="l"/>
            <a:pathLst>
              <a:path h="3450700" w="4253559">
                <a:moveTo>
                  <a:pt x="0" y="0"/>
                </a:moveTo>
                <a:lnTo>
                  <a:pt x="4253559" y="0"/>
                </a:lnTo>
                <a:lnTo>
                  <a:pt x="4253559" y="3450700"/>
                </a:lnTo>
                <a:lnTo>
                  <a:pt x="0" y="3450700"/>
                </a:lnTo>
                <a:lnTo>
                  <a:pt x="0" y="0"/>
                </a:lnTo>
                <a:close/>
              </a:path>
            </a:pathLst>
          </a:custGeom>
          <a:blipFill>
            <a:blip r:embed="rId7"/>
            <a:stretch>
              <a:fillRect l="0" t="0" r="0" b="0"/>
            </a:stretch>
          </a:blipFill>
        </p:spPr>
      </p:sp>
      <p:sp>
        <p:nvSpPr>
          <p:cNvPr name="Freeform 10" id="10"/>
          <p:cNvSpPr/>
          <p:nvPr/>
        </p:nvSpPr>
        <p:spPr>
          <a:xfrm flipH="false" flipV="false" rot="0">
            <a:off x="14774158" y="2123946"/>
            <a:ext cx="2231167" cy="2415337"/>
          </a:xfrm>
          <a:custGeom>
            <a:avLst/>
            <a:gdLst/>
            <a:ahLst/>
            <a:cxnLst/>
            <a:rect r="r" b="b" t="t" l="l"/>
            <a:pathLst>
              <a:path h="2415337" w="2231167">
                <a:moveTo>
                  <a:pt x="0" y="0"/>
                </a:moveTo>
                <a:lnTo>
                  <a:pt x="2231168" y="0"/>
                </a:lnTo>
                <a:lnTo>
                  <a:pt x="2231168" y="2415337"/>
                </a:lnTo>
                <a:lnTo>
                  <a:pt x="0" y="2415337"/>
                </a:lnTo>
                <a:lnTo>
                  <a:pt x="0" y="0"/>
                </a:lnTo>
                <a:close/>
              </a:path>
            </a:pathLst>
          </a:custGeom>
          <a:blipFill>
            <a:blip r:embed="rId8"/>
            <a:stretch>
              <a:fillRect l="0" t="0" r="0" b="0"/>
            </a:stretch>
          </a:blipFill>
        </p:spPr>
      </p:sp>
      <p:sp>
        <p:nvSpPr>
          <p:cNvPr name="Freeform 11" id="11"/>
          <p:cNvSpPr/>
          <p:nvPr/>
        </p:nvSpPr>
        <p:spPr>
          <a:xfrm flipH="false" flipV="false" rot="0">
            <a:off x="1296543" y="2686422"/>
            <a:ext cx="2872600" cy="2339541"/>
          </a:xfrm>
          <a:custGeom>
            <a:avLst/>
            <a:gdLst/>
            <a:ahLst/>
            <a:cxnLst/>
            <a:rect r="r" b="b" t="t" l="l"/>
            <a:pathLst>
              <a:path h="2339541" w="2872600">
                <a:moveTo>
                  <a:pt x="0" y="0"/>
                </a:moveTo>
                <a:lnTo>
                  <a:pt x="2872600" y="0"/>
                </a:lnTo>
                <a:lnTo>
                  <a:pt x="2872600" y="2339540"/>
                </a:lnTo>
                <a:lnTo>
                  <a:pt x="0" y="2339540"/>
                </a:lnTo>
                <a:lnTo>
                  <a:pt x="0" y="0"/>
                </a:lnTo>
                <a:close/>
              </a:path>
            </a:pathLst>
          </a:custGeom>
          <a:blipFill>
            <a:blip r:embed="rId9"/>
            <a:stretch>
              <a:fillRect l="-8190" t="-15731" r="-9205" b="-19403"/>
            </a:stretch>
          </a:blipFill>
        </p:spPr>
      </p:sp>
      <p:grpSp>
        <p:nvGrpSpPr>
          <p:cNvPr name="Group 12" id="12"/>
          <p:cNvGrpSpPr/>
          <p:nvPr/>
        </p:nvGrpSpPr>
        <p:grpSpPr>
          <a:xfrm rot="0">
            <a:off x="1343630" y="319690"/>
            <a:ext cx="15600741" cy="3216058"/>
            <a:chOff x="0" y="0"/>
            <a:chExt cx="20800988" cy="4288077"/>
          </a:xfrm>
        </p:grpSpPr>
        <p:sp>
          <p:nvSpPr>
            <p:cNvPr name="TextBox 13" id="13"/>
            <p:cNvSpPr txBox="true"/>
            <p:nvPr/>
          </p:nvSpPr>
          <p:spPr>
            <a:xfrm rot="0">
              <a:off x="0" y="1658422"/>
              <a:ext cx="20800988" cy="2191939"/>
            </a:xfrm>
            <a:prstGeom prst="rect">
              <a:avLst/>
            </a:prstGeom>
          </p:spPr>
          <p:txBody>
            <a:bodyPr anchor="t" rtlCol="false" tIns="0" lIns="0" bIns="0" rIns="0">
              <a:spAutoFit/>
            </a:bodyPr>
            <a:lstStyle/>
            <a:p>
              <a:pPr algn="ctr">
                <a:lnSpc>
                  <a:spcPts val="13732"/>
                </a:lnSpc>
              </a:pPr>
              <a:r>
                <a:rPr lang="en-US" sz="9808">
                  <a:solidFill>
                    <a:srgbClr val="03B926"/>
                  </a:solidFill>
                  <a:latin typeface="Balabeloo"/>
                  <a:ea typeface="Balabeloo"/>
                  <a:cs typeface="Balabeloo"/>
                  <a:sym typeface="Balabeloo"/>
                </a:rPr>
                <a:t>Ma</a:t>
              </a:r>
              <a:r>
                <a:rPr lang="en-US" sz="9808">
                  <a:solidFill>
                    <a:srgbClr val="FFBF00"/>
                  </a:solidFill>
                  <a:latin typeface="Balabeloo"/>
                  <a:ea typeface="Balabeloo"/>
                  <a:cs typeface="Balabeloo"/>
                  <a:sym typeface="Balabeloo"/>
                </a:rPr>
                <a:t>te</a:t>
              </a:r>
              <a:r>
                <a:rPr lang="en-US" sz="9808">
                  <a:solidFill>
                    <a:srgbClr val="FF4545"/>
                  </a:solidFill>
                  <a:latin typeface="Balabeloo"/>
                  <a:ea typeface="Balabeloo"/>
                  <a:cs typeface="Balabeloo"/>
                  <a:sym typeface="Balabeloo"/>
                </a:rPr>
                <a:t>ri</a:t>
              </a:r>
              <a:r>
                <a:rPr lang="en-US" sz="9808">
                  <a:solidFill>
                    <a:srgbClr val="0073FB"/>
                  </a:solidFill>
                  <a:latin typeface="Balabeloo"/>
                  <a:ea typeface="Balabeloo"/>
                  <a:cs typeface="Balabeloo"/>
                  <a:sym typeface="Balabeloo"/>
                </a:rPr>
                <a:t>al</a:t>
              </a:r>
              <a:r>
                <a:rPr lang="en-US" sz="9808">
                  <a:solidFill>
                    <a:srgbClr val="03B926"/>
                  </a:solidFill>
                  <a:latin typeface="Balabeloo"/>
                  <a:ea typeface="Balabeloo"/>
                  <a:cs typeface="Balabeloo"/>
                  <a:sym typeface="Balabeloo"/>
                </a:rPr>
                <a:t>eS</a:t>
              </a:r>
            </a:p>
          </p:txBody>
        </p:sp>
        <p:sp>
          <p:nvSpPr>
            <p:cNvPr name="TextBox 14" id="14"/>
            <p:cNvSpPr txBox="true"/>
            <p:nvPr/>
          </p:nvSpPr>
          <p:spPr>
            <a:xfrm rot="-5400000">
              <a:off x="9455849" y="1466038"/>
              <a:ext cx="4288077" cy="1356002"/>
            </a:xfrm>
            <a:prstGeom prst="rect">
              <a:avLst/>
            </a:prstGeom>
          </p:spPr>
          <p:txBody>
            <a:bodyPr anchor="t" rtlCol="false" tIns="0" lIns="0" bIns="0" rIns="0">
              <a:spAutoFit/>
            </a:bodyPr>
            <a:lstStyle/>
            <a:p>
              <a:pPr algn="ctr">
                <a:lnSpc>
                  <a:spcPts val="8560"/>
                </a:lnSpc>
              </a:pPr>
            </a:p>
          </p:txBody>
        </p:sp>
      </p:grpSp>
      <p:sp>
        <p:nvSpPr>
          <p:cNvPr name="TextBox 15" id="15"/>
          <p:cNvSpPr txBox="true"/>
          <p:nvPr/>
        </p:nvSpPr>
        <p:spPr>
          <a:xfrm rot="0">
            <a:off x="7590307" y="8632969"/>
            <a:ext cx="3408286"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PROTOBOARD</a:t>
            </a:r>
          </a:p>
        </p:txBody>
      </p:sp>
      <p:sp>
        <p:nvSpPr>
          <p:cNvPr name="TextBox 16" id="16"/>
          <p:cNvSpPr txBox="true"/>
          <p:nvPr/>
        </p:nvSpPr>
        <p:spPr>
          <a:xfrm rot="0">
            <a:off x="640951" y="9556850"/>
            <a:ext cx="4499570"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PLACA ARDUINO</a:t>
            </a:r>
          </a:p>
        </p:txBody>
      </p:sp>
      <p:sp>
        <p:nvSpPr>
          <p:cNvPr name="TextBox 17" id="17"/>
          <p:cNvSpPr txBox="true"/>
          <p:nvPr/>
        </p:nvSpPr>
        <p:spPr>
          <a:xfrm rot="0">
            <a:off x="7310115" y="5571254"/>
            <a:ext cx="3408286"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BOTONES</a:t>
            </a:r>
          </a:p>
        </p:txBody>
      </p:sp>
      <p:sp>
        <p:nvSpPr>
          <p:cNvPr name="TextBox 18" id="18"/>
          <p:cNvSpPr txBox="true"/>
          <p:nvPr/>
        </p:nvSpPr>
        <p:spPr>
          <a:xfrm rot="0">
            <a:off x="1028700" y="5139858"/>
            <a:ext cx="3408286"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LED</a:t>
            </a:r>
          </a:p>
        </p:txBody>
      </p:sp>
      <p:sp>
        <p:nvSpPr>
          <p:cNvPr name="TextBox 19" id="19"/>
          <p:cNvSpPr txBox="true"/>
          <p:nvPr/>
        </p:nvSpPr>
        <p:spPr>
          <a:xfrm rot="0">
            <a:off x="13850773" y="4669709"/>
            <a:ext cx="4077937"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BUZZER PASIVO</a:t>
            </a:r>
          </a:p>
        </p:txBody>
      </p:sp>
      <p:sp>
        <p:nvSpPr>
          <p:cNvPr name="TextBox 20" id="20"/>
          <p:cNvSpPr txBox="true"/>
          <p:nvPr/>
        </p:nvSpPr>
        <p:spPr>
          <a:xfrm rot="0">
            <a:off x="13879233" y="9387188"/>
            <a:ext cx="3408286"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LCD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DAGVm0pzaW4</dc:identifier>
  <dcterms:modified xsi:type="dcterms:W3CDTF">2011-08-01T06:04:30Z</dcterms:modified>
  <cp:revision>1</cp:revision>
  <dc:title>Simón dice</dc:title>
</cp:coreProperties>
</file>